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77" r:id="rId5"/>
    <p:sldId id="280" r:id="rId6"/>
    <p:sldId id="274" r:id="rId7"/>
    <p:sldId id="286" r:id="rId8"/>
    <p:sldId id="291" r:id="rId9"/>
    <p:sldId id="287" r:id="rId10"/>
    <p:sldId id="288" r:id="rId11"/>
    <p:sldId id="289" r:id="rId12"/>
    <p:sldId id="290" r:id="rId13"/>
    <p:sldId id="258" r:id="rId14"/>
    <p:sldId id="266" r:id="rId15"/>
    <p:sldId id="260" r:id="rId16"/>
    <p:sldId id="269" r:id="rId17"/>
    <p:sldId id="267" r:id="rId18"/>
    <p:sldId id="275" r:id="rId19"/>
    <p:sldId id="276" r:id="rId20"/>
    <p:sldId id="268" r:id="rId21"/>
    <p:sldId id="285" r:id="rId22"/>
    <p:sldId id="278" r:id="rId23"/>
    <p:sldId id="281" r:id="rId24"/>
    <p:sldId id="284" r:id="rId25"/>
    <p:sldId id="270" r:id="rId26"/>
    <p:sldId id="264" r:id="rId27"/>
    <p:sldId id="271" r:id="rId28"/>
    <p:sldId id="272" r:id="rId29"/>
    <p:sldId id="273" r:id="rId30"/>
    <p:sldId id="26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4AF27A-4200-4F9C-9A17-A49F973D11C1}">
          <p14:sldIdLst>
            <p14:sldId id="277"/>
            <p14:sldId id="280"/>
            <p14:sldId id="274"/>
            <p14:sldId id="286"/>
            <p14:sldId id="291"/>
            <p14:sldId id="287"/>
            <p14:sldId id="288"/>
            <p14:sldId id="289"/>
            <p14:sldId id="290"/>
            <p14:sldId id="258"/>
            <p14:sldId id="266"/>
            <p14:sldId id="260"/>
            <p14:sldId id="269"/>
            <p14:sldId id="267"/>
            <p14:sldId id="275"/>
            <p14:sldId id="276"/>
          </p14:sldIdLst>
        </p14:section>
        <p14:section name="Untitled Section" id="{F97AEF41-F297-4274-8209-F9DDED383918}">
          <p14:sldIdLst>
            <p14:sldId id="268"/>
            <p14:sldId id="285"/>
            <p14:sldId id="278"/>
            <p14:sldId id="281"/>
            <p14:sldId id="284"/>
            <p14:sldId id="270"/>
            <p14:sldId id="264"/>
            <p14:sldId id="271"/>
            <p14:sldId id="272"/>
            <p14:sldId id="273"/>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H. Williams" initials="SHW" lastIdx="1" clrIdx="0">
    <p:extLst>
      <p:ext uri="{19B8F6BF-5375-455C-9EA6-DF929625EA0E}">
        <p15:presenceInfo xmlns:p15="http://schemas.microsoft.com/office/powerpoint/2012/main" userId="S-1-5-21-2092466158-2056651354-564879142-40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94660"/>
  </p:normalViewPr>
  <p:slideViewPr>
    <p:cSldViewPr snapToGrid="0">
      <p:cViewPr varScale="1">
        <p:scale>
          <a:sx n="111" d="100"/>
          <a:sy n="111"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363895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EBEC96-2E62-4241-A6B8-A215AAB7B192}"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181328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57251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868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124042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357615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231733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243706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93578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86834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154426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BEC96-2E62-4241-A6B8-A215AAB7B192}"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198323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BEC96-2E62-4241-A6B8-A215AAB7B192}"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185491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201988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23303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8EBEC96-2E62-4241-A6B8-A215AAB7B192}" type="datetimeFigureOut">
              <a:rPr lang="en-US" smtClean="0"/>
              <a:t>3/23/2022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40704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EBEC96-2E62-4241-A6B8-A215AAB7B192}"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59480-55D9-4A9A-A953-EF7D8D3E0BFE}" type="slidenum">
              <a:rPr lang="en-US" smtClean="0"/>
              <a:t>‹#›</a:t>
            </a:fld>
            <a:endParaRPr lang="en-US"/>
          </a:p>
        </p:txBody>
      </p:sp>
    </p:spTree>
    <p:extLst>
      <p:ext uri="{BB962C8B-B14F-4D97-AF65-F5344CB8AC3E}">
        <p14:creationId xmlns:p14="http://schemas.microsoft.com/office/powerpoint/2010/main" val="381527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EBEC96-2E62-4241-A6B8-A215AAB7B192}" type="datetimeFigureOut">
              <a:rPr lang="en-US" smtClean="0"/>
              <a:t>3/23/2022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959480-55D9-4A9A-A953-EF7D8D3E0BFE}" type="slidenum">
              <a:rPr lang="en-US" smtClean="0"/>
              <a:t>‹#›</a:t>
            </a:fld>
            <a:endParaRPr lang="en-US"/>
          </a:p>
        </p:txBody>
      </p:sp>
    </p:spTree>
    <p:extLst>
      <p:ext uri="{BB962C8B-B14F-4D97-AF65-F5344CB8AC3E}">
        <p14:creationId xmlns:p14="http://schemas.microsoft.com/office/powerpoint/2010/main" val="122185514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nnect.ncdot.gov/resources/Materials/Pages/Materials-Tests-Unit-Field-Lab-School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shwilliams3@ncdot.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pps.ncdot.gov/vendor/approvedproduc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6151-7C43-484F-AD4F-D7FE775B4A1F}"/>
              </a:ext>
            </a:extLst>
          </p:cNvPr>
          <p:cNvSpPr>
            <a:spLocks noGrp="1"/>
          </p:cNvSpPr>
          <p:nvPr>
            <p:ph type="title"/>
          </p:nvPr>
        </p:nvSpPr>
        <p:spPr>
          <a:xfrm>
            <a:off x="1460205" y="949836"/>
            <a:ext cx="9603275" cy="1574438"/>
          </a:xfrm>
        </p:spPr>
        <p:txBody>
          <a:bodyPr>
            <a:noAutofit/>
          </a:bodyPr>
          <a:lstStyle/>
          <a:p>
            <a:r>
              <a:rPr lang="en-US" sz="4800" cap="none" dirty="0"/>
              <a:t>Field and Lab Class Registration (</a:t>
            </a:r>
            <a:r>
              <a:rPr lang="en-US" sz="4800" u="sng" cap="none" dirty="0" err="1"/>
              <a:t>CVent</a:t>
            </a:r>
            <a:r>
              <a:rPr lang="en-US" sz="4800" cap="none" dirty="0"/>
              <a:t>)</a:t>
            </a:r>
            <a:br>
              <a:rPr lang="en-US" sz="4800" cap="none" dirty="0"/>
            </a:br>
            <a:endParaRPr lang="en-US" sz="4800" cap="none" dirty="0"/>
          </a:p>
        </p:txBody>
      </p:sp>
      <p:sp>
        <p:nvSpPr>
          <p:cNvPr id="3" name="Content Placeholder 2">
            <a:extLst>
              <a:ext uri="{FF2B5EF4-FFF2-40B4-BE49-F238E27FC236}">
                <a16:creationId xmlns:a16="http://schemas.microsoft.com/office/drawing/2014/main" id="{EC53AE36-15FF-49B6-9CBF-FB23A9D2B0E7}"/>
              </a:ext>
            </a:extLst>
          </p:cNvPr>
          <p:cNvSpPr>
            <a:spLocks noGrp="1"/>
          </p:cNvSpPr>
          <p:nvPr>
            <p:ph idx="1"/>
          </p:nvPr>
        </p:nvSpPr>
        <p:spPr>
          <a:xfrm>
            <a:off x="1667240" y="2863045"/>
            <a:ext cx="9603275" cy="4201057"/>
          </a:xfrm>
        </p:spPr>
        <p:txBody>
          <a:bodyPr/>
          <a:lstStyle/>
          <a:p>
            <a:r>
              <a:rPr lang="en-US" dirty="0"/>
              <a:t>North Carolina Department of Transportation</a:t>
            </a:r>
          </a:p>
          <a:p>
            <a:r>
              <a:rPr lang="en-US" dirty="0"/>
              <a:t>Materials and Tests Unit Classes</a:t>
            </a:r>
          </a:p>
          <a:p>
            <a:pPr lvl="1"/>
            <a:r>
              <a:rPr lang="en-US" dirty="0"/>
              <a:t>Asphalt </a:t>
            </a:r>
          </a:p>
          <a:p>
            <a:pPr lvl="1"/>
            <a:r>
              <a:rPr lang="en-US" dirty="0"/>
              <a:t>Concrete </a:t>
            </a:r>
          </a:p>
          <a:p>
            <a:pPr lvl="1"/>
            <a:r>
              <a:rPr lang="en-US" dirty="0"/>
              <a:t>Soils</a:t>
            </a:r>
          </a:p>
          <a:p>
            <a:pPr lvl="1"/>
            <a:r>
              <a:rPr lang="en-US" dirty="0"/>
              <a:t>Labs</a:t>
            </a:r>
          </a:p>
          <a:p>
            <a:pPr lvl="1"/>
            <a:r>
              <a:rPr lang="en-US" dirty="0"/>
              <a:t>Welding</a:t>
            </a:r>
          </a:p>
          <a:p>
            <a:endParaRPr lang="en-US" dirty="0"/>
          </a:p>
        </p:txBody>
      </p:sp>
    </p:spTree>
    <p:extLst>
      <p:ext uri="{BB962C8B-B14F-4D97-AF65-F5344CB8AC3E}">
        <p14:creationId xmlns:p14="http://schemas.microsoft.com/office/powerpoint/2010/main" val="22251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A8CC-E5B9-4BC5-9494-EC858A77A3E2}"/>
              </a:ext>
            </a:extLst>
          </p:cNvPr>
          <p:cNvSpPr>
            <a:spLocks noGrp="1"/>
          </p:cNvSpPr>
          <p:nvPr>
            <p:ph type="title"/>
          </p:nvPr>
        </p:nvSpPr>
        <p:spPr>
          <a:xfrm>
            <a:off x="1451579" y="389874"/>
            <a:ext cx="9603275" cy="583249"/>
          </a:xfrm>
        </p:spPr>
        <p:txBody>
          <a:bodyPr>
            <a:normAutofit fontScale="90000"/>
          </a:bodyPr>
          <a:lstStyle/>
          <a:p>
            <a:r>
              <a:rPr lang="en-US" sz="3600" cap="none" dirty="0"/>
              <a:t>Accessing the Registration Program</a:t>
            </a:r>
          </a:p>
        </p:txBody>
      </p:sp>
      <p:sp>
        <p:nvSpPr>
          <p:cNvPr id="3" name="Content Placeholder 2">
            <a:extLst>
              <a:ext uri="{FF2B5EF4-FFF2-40B4-BE49-F238E27FC236}">
                <a16:creationId xmlns:a16="http://schemas.microsoft.com/office/drawing/2014/main" id="{704A0170-9FCE-411F-80C4-4E7C10D0CA1B}"/>
              </a:ext>
            </a:extLst>
          </p:cNvPr>
          <p:cNvSpPr>
            <a:spLocks noGrp="1"/>
          </p:cNvSpPr>
          <p:nvPr>
            <p:ph idx="1"/>
          </p:nvPr>
        </p:nvSpPr>
        <p:spPr>
          <a:xfrm>
            <a:off x="7365534" y="2015734"/>
            <a:ext cx="3689320" cy="3450613"/>
          </a:xfrm>
        </p:spPr>
        <p:txBody>
          <a:bodyPr>
            <a:normAutofit fontScale="92500" lnSpcReduction="10000"/>
          </a:bodyPr>
          <a:lstStyle/>
          <a:p>
            <a:r>
              <a:rPr lang="en-US" dirty="0"/>
              <a:t>Applicants can search (google) Materials and Tests Training and select the below option</a:t>
            </a:r>
          </a:p>
          <a:p>
            <a:pPr lvl="1"/>
            <a:r>
              <a:rPr lang="en-US" sz="2200" dirty="0"/>
              <a:t>connect.ncdot.gov </a:t>
            </a:r>
          </a:p>
          <a:p>
            <a:r>
              <a:rPr lang="en-US" sz="2200" dirty="0"/>
              <a:t>or use the below link to connect </a:t>
            </a:r>
            <a:br>
              <a:rPr lang="en-US" sz="2200" dirty="0"/>
            </a:br>
            <a:r>
              <a:rPr lang="en-US" sz="2200" dirty="0">
                <a:hlinkClick r:id="rId2">
                  <a:extLst>
                    <a:ext uri="{A12FA001-AC4F-418D-AE19-62706E023703}">
                      <ahyp:hlinkClr xmlns:ahyp="http://schemas.microsoft.com/office/drawing/2018/hyperlinkcolor" val="tx"/>
                    </a:ext>
                  </a:extLst>
                </a:hlinkClick>
              </a:rPr>
              <a:t>https://connect.ncdot.gov/resources/Materials/Pages/Materials-Tests-Unit-Field-Lab-Schools.aspx</a:t>
            </a:r>
            <a:endParaRPr lang="en-US" sz="2200"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8AF2B539-F2D6-437C-A663-CCC87A099AB9}"/>
              </a:ext>
            </a:extLst>
          </p:cNvPr>
          <p:cNvPicPr>
            <a:picLocks noChangeAspect="1"/>
          </p:cNvPicPr>
          <p:nvPr/>
        </p:nvPicPr>
        <p:blipFill rotWithShape="1">
          <a:blip r:embed="rId3"/>
          <a:srcRect r="3" b="10014"/>
          <a:stretch/>
        </p:blipFill>
        <p:spPr>
          <a:xfrm>
            <a:off x="441158" y="1926576"/>
            <a:ext cx="6470936" cy="3847500"/>
          </a:xfrm>
          <a:prstGeom prst="rect">
            <a:avLst/>
          </a:prstGeom>
        </p:spPr>
      </p:pic>
    </p:spTree>
    <p:extLst>
      <p:ext uri="{BB962C8B-B14F-4D97-AF65-F5344CB8AC3E}">
        <p14:creationId xmlns:p14="http://schemas.microsoft.com/office/powerpoint/2010/main" val="162377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13A634-4F9A-4CCF-AB62-C4CBCF16D181}"/>
              </a:ext>
            </a:extLst>
          </p:cNvPr>
          <p:cNvPicPr>
            <a:picLocks noChangeAspect="1"/>
          </p:cNvPicPr>
          <p:nvPr/>
        </p:nvPicPr>
        <p:blipFill>
          <a:blip r:embed="rId2"/>
          <a:stretch>
            <a:fillRect/>
          </a:stretch>
        </p:blipFill>
        <p:spPr>
          <a:xfrm>
            <a:off x="299789" y="303853"/>
            <a:ext cx="7276150" cy="5727077"/>
          </a:xfrm>
          <a:prstGeom prst="rect">
            <a:avLst/>
          </a:prstGeom>
        </p:spPr>
      </p:pic>
      <p:sp>
        <p:nvSpPr>
          <p:cNvPr id="3" name="TextBox 2">
            <a:extLst>
              <a:ext uri="{FF2B5EF4-FFF2-40B4-BE49-F238E27FC236}">
                <a16:creationId xmlns:a16="http://schemas.microsoft.com/office/drawing/2014/main" id="{9FC6451D-795C-4D48-A921-D1F51BEA13C6}"/>
              </a:ext>
            </a:extLst>
          </p:cNvPr>
          <p:cNvSpPr txBox="1"/>
          <p:nvPr/>
        </p:nvSpPr>
        <p:spPr>
          <a:xfrm>
            <a:off x="8020050" y="1399489"/>
            <a:ext cx="3962400" cy="3785652"/>
          </a:xfrm>
          <a:prstGeom prst="rect">
            <a:avLst/>
          </a:prstGeom>
          <a:noFill/>
        </p:spPr>
        <p:txBody>
          <a:bodyPr wrap="square" rtlCol="0">
            <a:spAutoFit/>
          </a:bodyPr>
          <a:lstStyle/>
          <a:p>
            <a:r>
              <a:rPr lang="en-US" sz="2400" dirty="0"/>
              <a:t>Click </a:t>
            </a:r>
            <a:r>
              <a:rPr lang="en-US" sz="2400" i="1" dirty="0"/>
              <a:t>Click Here </a:t>
            </a:r>
            <a:r>
              <a:rPr lang="en-US" sz="2400" dirty="0"/>
              <a:t>inside the Materials and Test Schools 2022 </a:t>
            </a:r>
            <a:r>
              <a:rPr lang="en-US" sz="2400" i="1" dirty="0"/>
              <a:t>Green Box</a:t>
            </a:r>
          </a:p>
          <a:p>
            <a:endParaRPr lang="en-US" sz="2400" i="1" dirty="0"/>
          </a:p>
          <a:p>
            <a:r>
              <a:rPr lang="en-US" sz="1600" dirty="0"/>
              <a:t>Notice below the training box on the left side of screen shows additional documents for training assistance.</a:t>
            </a:r>
          </a:p>
          <a:p>
            <a:endParaRPr lang="en-US" sz="1600" dirty="0"/>
          </a:p>
          <a:p>
            <a:r>
              <a:rPr lang="en-US" sz="1600" dirty="0"/>
              <a:t>On the right side of screen are PDF files showing the tentative class schedule for entire year.  This assists users that need to see what we will be offering at a later date.</a:t>
            </a:r>
          </a:p>
        </p:txBody>
      </p:sp>
      <p:sp>
        <p:nvSpPr>
          <p:cNvPr id="14" name="Arrow: Left 13">
            <a:extLst>
              <a:ext uri="{FF2B5EF4-FFF2-40B4-BE49-F238E27FC236}">
                <a16:creationId xmlns:a16="http://schemas.microsoft.com/office/drawing/2014/main" id="{37497D7D-1182-4C71-AD29-CDAF8CAE6302}"/>
              </a:ext>
            </a:extLst>
          </p:cNvPr>
          <p:cNvSpPr/>
          <p:nvPr/>
        </p:nvSpPr>
        <p:spPr>
          <a:xfrm>
            <a:off x="1958057" y="3429000"/>
            <a:ext cx="1238150" cy="8291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61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6914-0698-44DE-9F7B-2D44FB5DE401}"/>
              </a:ext>
            </a:extLst>
          </p:cNvPr>
          <p:cNvSpPr>
            <a:spLocks noGrp="1"/>
          </p:cNvSpPr>
          <p:nvPr>
            <p:ph type="title"/>
          </p:nvPr>
        </p:nvSpPr>
        <p:spPr>
          <a:xfrm flipV="1">
            <a:off x="7555992" y="656000"/>
            <a:ext cx="3157577" cy="64008"/>
          </a:xfrm>
        </p:spPr>
        <p:txBody>
          <a:bodyPr anchor="t">
            <a:normAutofit fontScale="90000"/>
          </a:bodyPr>
          <a:lstStyle/>
          <a:p>
            <a:br>
              <a:rPr lang="en-US" sz="2800" dirty="0"/>
            </a:br>
            <a:r>
              <a:rPr lang="en-US" sz="2800" dirty="0"/>
              <a:t> </a:t>
            </a:r>
          </a:p>
        </p:txBody>
      </p:sp>
      <p:sp>
        <p:nvSpPr>
          <p:cNvPr id="3" name="Content Placeholder 2">
            <a:extLst>
              <a:ext uri="{FF2B5EF4-FFF2-40B4-BE49-F238E27FC236}">
                <a16:creationId xmlns:a16="http://schemas.microsoft.com/office/drawing/2014/main" id="{438E6E52-A384-4AFD-B42E-6342E8B3DABF}"/>
              </a:ext>
            </a:extLst>
          </p:cNvPr>
          <p:cNvSpPr>
            <a:spLocks noGrp="1"/>
          </p:cNvSpPr>
          <p:nvPr>
            <p:ph idx="1"/>
          </p:nvPr>
        </p:nvSpPr>
        <p:spPr>
          <a:xfrm>
            <a:off x="7580988" y="2273609"/>
            <a:ext cx="3159432" cy="4201081"/>
          </a:xfrm>
        </p:spPr>
        <p:txBody>
          <a:bodyPr>
            <a:normAutofit fontScale="92500" lnSpcReduction="10000"/>
          </a:bodyPr>
          <a:lstStyle/>
          <a:p>
            <a:r>
              <a:rPr lang="en-US" dirty="0"/>
              <a:t>This first screen is referred to as the Summary Page. The Summary Page is where Registration starts.</a:t>
            </a:r>
          </a:p>
          <a:p>
            <a:r>
              <a:rPr lang="en-US" dirty="0"/>
              <a:t>Please read all the information on the Summary Page for it is vital for the operation of the registration process and for all to understand rules that apply.</a:t>
            </a:r>
          </a:p>
          <a:p>
            <a:endParaRPr lang="en-US" dirty="0"/>
          </a:p>
          <a:p>
            <a:endParaRPr lang="en-US" dirty="0"/>
          </a:p>
        </p:txBody>
      </p:sp>
      <p:pic>
        <p:nvPicPr>
          <p:cNvPr id="8" name="Picture 7">
            <a:extLst>
              <a:ext uri="{FF2B5EF4-FFF2-40B4-BE49-F238E27FC236}">
                <a16:creationId xmlns:a16="http://schemas.microsoft.com/office/drawing/2014/main" id="{7E3BF3BA-F009-412C-BEC9-749DC63010D6}"/>
              </a:ext>
            </a:extLst>
          </p:cNvPr>
          <p:cNvPicPr>
            <a:picLocks noChangeAspect="1"/>
          </p:cNvPicPr>
          <p:nvPr/>
        </p:nvPicPr>
        <p:blipFill>
          <a:blip r:embed="rId2"/>
          <a:stretch>
            <a:fillRect/>
          </a:stretch>
        </p:blipFill>
        <p:spPr>
          <a:xfrm>
            <a:off x="492108" y="487328"/>
            <a:ext cx="7088880" cy="5714672"/>
          </a:xfrm>
          <a:prstGeom prst="rect">
            <a:avLst/>
          </a:prstGeom>
        </p:spPr>
      </p:pic>
      <p:sp>
        <p:nvSpPr>
          <p:cNvPr id="6" name="Arrow: Down 5">
            <a:extLst>
              <a:ext uri="{FF2B5EF4-FFF2-40B4-BE49-F238E27FC236}">
                <a16:creationId xmlns:a16="http://schemas.microsoft.com/office/drawing/2014/main" id="{FAF12A75-DC4F-463E-8A82-D677CF566706}"/>
              </a:ext>
            </a:extLst>
          </p:cNvPr>
          <p:cNvSpPr/>
          <p:nvPr/>
        </p:nvSpPr>
        <p:spPr>
          <a:xfrm>
            <a:off x="4036548" y="-215135"/>
            <a:ext cx="365760" cy="720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14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53916-1E94-4688-96A7-A07E413C240A}"/>
              </a:ext>
            </a:extLst>
          </p:cNvPr>
          <p:cNvPicPr>
            <a:picLocks noChangeAspect="1"/>
          </p:cNvPicPr>
          <p:nvPr/>
        </p:nvPicPr>
        <p:blipFill>
          <a:blip r:embed="rId2"/>
          <a:stretch>
            <a:fillRect/>
          </a:stretch>
        </p:blipFill>
        <p:spPr>
          <a:xfrm>
            <a:off x="3433294" y="570452"/>
            <a:ext cx="8313614" cy="52263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rrow: Right 1">
            <a:extLst>
              <a:ext uri="{FF2B5EF4-FFF2-40B4-BE49-F238E27FC236}">
                <a16:creationId xmlns:a16="http://schemas.microsoft.com/office/drawing/2014/main" id="{9C645552-B9AE-4DEA-A2F0-811FCC528BE1}"/>
              </a:ext>
            </a:extLst>
          </p:cNvPr>
          <p:cNvSpPr/>
          <p:nvPr/>
        </p:nvSpPr>
        <p:spPr>
          <a:xfrm rot="5400000">
            <a:off x="7926944" y="220131"/>
            <a:ext cx="452972" cy="24767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A098F7-5C9A-47F9-B5C9-3F4C311B4BD7}"/>
              </a:ext>
            </a:extLst>
          </p:cNvPr>
          <p:cNvSpPr txBox="1"/>
          <p:nvPr/>
        </p:nvSpPr>
        <p:spPr>
          <a:xfrm>
            <a:off x="184558" y="1258349"/>
            <a:ext cx="2946267" cy="1631216"/>
          </a:xfrm>
          <a:prstGeom prst="rect">
            <a:avLst/>
          </a:prstGeom>
          <a:noFill/>
        </p:spPr>
        <p:txBody>
          <a:bodyPr wrap="square" rtlCol="0">
            <a:spAutoFit/>
          </a:bodyPr>
          <a:lstStyle/>
          <a:p>
            <a:pPr marL="742950" lvl="1" indent="-285750">
              <a:buClr>
                <a:srgbClr val="C00000"/>
              </a:buClr>
              <a:buFont typeface="Arial" panose="020B0604020202020204" pitchFamily="34" charset="0"/>
              <a:buChar char="•"/>
            </a:pPr>
            <a:r>
              <a:rPr lang="en-US" sz="2000" dirty="0"/>
              <a:t>Agenda page allows one to view classes and available slots prior to registering. </a:t>
            </a:r>
          </a:p>
          <a:p>
            <a:pPr lvl="1">
              <a:buClr>
                <a:srgbClr val="C00000"/>
              </a:buClr>
            </a:pPr>
            <a:endParaRPr lang="en-US" sz="2000" dirty="0"/>
          </a:p>
        </p:txBody>
      </p:sp>
    </p:spTree>
    <p:extLst>
      <p:ext uri="{BB962C8B-B14F-4D97-AF65-F5344CB8AC3E}">
        <p14:creationId xmlns:p14="http://schemas.microsoft.com/office/powerpoint/2010/main" val="301334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5F851-BA12-4B82-BD6D-434F528F1D01}"/>
              </a:ext>
            </a:extLst>
          </p:cNvPr>
          <p:cNvPicPr>
            <a:picLocks noChangeAspect="1"/>
          </p:cNvPicPr>
          <p:nvPr/>
        </p:nvPicPr>
        <p:blipFill>
          <a:blip r:embed="rId2"/>
          <a:stretch>
            <a:fillRect/>
          </a:stretch>
        </p:blipFill>
        <p:spPr>
          <a:xfrm>
            <a:off x="428374" y="481912"/>
            <a:ext cx="7363434" cy="6027089"/>
          </a:xfrm>
          <a:prstGeom prst="rect">
            <a:avLst/>
          </a:prstGeom>
        </p:spPr>
      </p:pic>
      <p:sp>
        <p:nvSpPr>
          <p:cNvPr id="2" name="Arrow: Left 1">
            <a:extLst>
              <a:ext uri="{FF2B5EF4-FFF2-40B4-BE49-F238E27FC236}">
                <a16:creationId xmlns:a16="http://schemas.microsoft.com/office/drawing/2014/main" id="{87F7547D-3BE4-48F5-B23E-5F48FAC2A075}"/>
              </a:ext>
            </a:extLst>
          </p:cNvPr>
          <p:cNvSpPr/>
          <p:nvPr/>
        </p:nvSpPr>
        <p:spPr>
          <a:xfrm>
            <a:off x="7079936" y="706961"/>
            <a:ext cx="981799" cy="259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063023-0C5F-4617-8B6E-2F705F0838A2}"/>
              </a:ext>
            </a:extLst>
          </p:cNvPr>
          <p:cNvSpPr/>
          <p:nvPr/>
        </p:nvSpPr>
        <p:spPr>
          <a:xfrm>
            <a:off x="7791808" y="1710483"/>
            <a:ext cx="4287467" cy="838948"/>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To start Registration Click</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Register Now</a:t>
            </a:r>
          </a:p>
        </p:txBody>
      </p:sp>
    </p:spTree>
    <p:extLst>
      <p:ext uri="{BB962C8B-B14F-4D97-AF65-F5344CB8AC3E}">
        <p14:creationId xmlns:p14="http://schemas.microsoft.com/office/powerpoint/2010/main" val="14059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A541-9442-427D-96A4-4E0B166A7673}"/>
              </a:ext>
            </a:extLst>
          </p:cNvPr>
          <p:cNvSpPr>
            <a:spLocks noGrp="1"/>
          </p:cNvSpPr>
          <p:nvPr>
            <p:ph type="title"/>
          </p:nvPr>
        </p:nvSpPr>
        <p:spPr>
          <a:xfrm>
            <a:off x="798063" y="1067987"/>
            <a:ext cx="3956536" cy="648930"/>
          </a:xfrm>
        </p:spPr>
        <p:txBody>
          <a:bodyPr>
            <a:normAutofit fontScale="90000"/>
          </a:bodyPr>
          <a:lstStyle/>
          <a:p>
            <a:r>
              <a:rPr lang="en-US" cap="none" dirty="0"/>
              <a:t>Personal Information</a:t>
            </a:r>
          </a:p>
        </p:txBody>
      </p:sp>
      <p:sp>
        <p:nvSpPr>
          <p:cNvPr id="3" name="Picture Placeholder 2">
            <a:extLst>
              <a:ext uri="{FF2B5EF4-FFF2-40B4-BE49-F238E27FC236}">
                <a16:creationId xmlns:a16="http://schemas.microsoft.com/office/drawing/2014/main" id="{AFF77176-83A9-4E41-83D2-C67CEFA5EDC3}"/>
              </a:ext>
            </a:extLst>
          </p:cNvPr>
          <p:cNvSpPr>
            <a:spLocks noGrp="1"/>
          </p:cNvSpPr>
          <p:nvPr>
            <p:ph type="pic" idx="1"/>
          </p:nvPr>
        </p:nvSpPr>
        <p:spPr/>
      </p:sp>
      <p:sp>
        <p:nvSpPr>
          <p:cNvPr id="4" name="Text Placeholder 3">
            <a:extLst>
              <a:ext uri="{FF2B5EF4-FFF2-40B4-BE49-F238E27FC236}">
                <a16:creationId xmlns:a16="http://schemas.microsoft.com/office/drawing/2014/main" id="{046C421A-CF75-4B6D-8743-73AF49F28872}"/>
              </a:ext>
            </a:extLst>
          </p:cNvPr>
          <p:cNvSpPr>
            <a:spLocks noGrp="1"/>
          </p:cNvSpPr>
          <p:nvPr>
            <p:ph type="body" sz="half" idx="2"/>
          </p:nvPr>
        </p:nvSpPr>
        <p:spPr>
          <a:xfrm>
            <a:off x="1450330" y="2369574"/>
            <a:ext cx="3544458" cy="3569002"/>
          </a:xfrm>
        </p:spPr>
        <p:txBody>
          <a:bodyPr>
            <a:normAutofit/>
          </a:bodyPr>
          <a:lstStyle/>
          <a:p>
            <a:r>
              <a:rPr lang="en-US" dirty="0"/>
              <a:t>Fill out Personal Information fields.</a:t>
            </a:r>
          </a:p>
          <a:p>
            <a:endParaRPr lang="en-US" dirty="0"/>
          </a:p>
          <a:p>
            <a:r>
              <a:rPr lang="en-US" dirty="0"/>
              <a:t>Email Address – should be registrant’s information.</a:t>
            </a:r>
          </a:p>
          <a:p>
            <a:r>
              <a:rPr lang="en-US" dirty="0"/>
              <a:t>CC Email Address – should be the person completing the registration.</a:t>
            </a:r>
          </a:p>
          <a:p>
            <a:r>
              <a:rPr lang="en-US" dirty="0"/>
              <a:t>Both email addresses will receive the confirmation email once the registration is finalized.</a:t>
            </a:r>
          </a:p>
        </p:txBody>
      </p:sp>
      <p:pic>
        <p:nvPicPr>
          <p:cNvPr id="7" name="Picture 6">
            <a:extLst>
              <a:ext uri="{FF2B5EF4-FFF2-40B4-BE49-F238E27FC236}">
                <a16:creationId xmlns:a16="http://schemas.microsoft.com/office/drawing/2014/main" id="{E794515A-3D51-4AA6-8EA7-DAE7E8AF0192}"/>
              </a:ext>
            </a:extLst>
          </p:cNvPr>
          <p:cNvPicPr>
            <a:picLocks noChangeAspect="1"/>
          </p:cNvPicPr>
          <p:nvPr/>
        </p:nvPicPr>
        <p:blipFill>
          <a:blip r:embed="rId2"/>
          <a:stretch>
            <a:fillRect/>
          </a:stretch>
        </p:blipFill>
        <p:spPr>
          <a:xfrm>
            <a:off x="4994787" y="67863"/>
            <a:ext cx="8801422" cy="6416842"/>
          </a:xfrm>
          <a:prstGeom prst="rect">
            <a:avLst/>
          </a:prstGeom>
        </p:spPr>
      </p:pic>
      <p:cxnSp>
        <p:nvCxnSpPr>
          <p:cNvPr id="9" name="Straight Arrow Connector 8">
            <a:extLst>
              <a:ext uri="{FF2B5EF4-FFF2-40B4-BE49-F238E27FC236}">
                <a16:creationId xmlns:a16="http://schemas.microsoft.com/office/drawing/2014/main" id="{3E2E5C9E-32B1-4F4A-A6A6-6E048863D841}"/>
              </a:ext>
            </a:extLst>
          </p:cNvPr>
          <p:cNvCxnSpPr>
            <a:cxnSpLocks/>
          </p:cNvCxnSpPr>
          <p:nvPr/>
        </p:nvCxnSpPr>
        <p:spPr>
          <a:xfrm>
            <a:off x="4409115" y="3788229"/>
            <a:ext cx="1686885" cy="36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58085E-2ABB-4CB4-84E3-A8EFED08FCBA}"/>
              </a:ext>
            </a:extLst>
          </p:cNvPr>
          <p:cNvCxnSpPr>
            <a:cxnSpLocks/>
          </p:cNvCxnSpPr>
          <p:nvPr/>
        </p:nvCxnSpPr>
        <p:spPr>
          <a:xfrm>
            <a:off x="4230356" y="4768969"/>
            <a:ext cx="1328783" cy="277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48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775290-7388-43B4-B966-976193541856}"/>
              </a:ext>
            </a:extLst>
          </p:cNvPr>
          <p:cNvSpPr>
            <a:spLocks noGrp="1"/>
          </p:cNvSpPr>
          <p:nvPr>
            <p:ph type="body" sz="half" idx="2"/>
          </p:nvPr>
        </p:nvSpPr>
        <p:spPr>
          <a:xfrm>
            <a:off x="1040685" y="1936713"/>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Special Credit - there are no credits existing for 2021 or 2022, field is only to be used if training staff request it be used for a payment.</a:t>
            </a:r>
          </a:p>
          <a:p>
            <a:pPr indent="-228600">
              <a:buFont typeface="Arial" panose="020B0604020202020204" pitchFamily="34" charset="0"/>
              <a:buChar char="•"/>
            </a:pPr>
            <a:r>
              <a:rPr lang="en-US" dirty="0"/>
              <a:t>Cost Center - DOT staff can use P-Card or Credit Card for payment,  Cost Center still needs to be entered.</a:t>
            </a:r>
          </a:p>
          <a:p>
            <a:pPr indent="-228600">
              <a:buFont typeface="Arial" panose="020B0604020202020204" pitchFamily="34" charset="0"/>
              <a:buChar char="•"/>
            </a:pPr>
            <a:r>
              <a:rPr lang="en-US" dirty="0"/>
              <a:t>If Transfer of Funds is used for payment, this field is important so the monies can be moved from the DOT Cost Center to the Materials and Tests Unit Training account.</a:t>
            </a:r>
          </a:p>
        </p:txBody>
      </p:sp>
      <p:pic>
        <p:nvPicPr>
          <p:cNvPr id="12" name="Picture Placeholder 11">
            <a:extLst>
              <a:ext uri="{FF2B5EF4-FFF2-40B4-BE49-F238E27FC236}">
                <a16:creationId xmlns:a16="http://schemas.microsoft.com/office/drawing/2014/main" id="{D1D2052D-2DF0-4478-B29E-F5AFDD63E27D}"/>
              </a:ext>
            </a:extLst>
          </p:cNvPr>
          <p:cNvPicPr>
            <a:picLocks noGrp="1" noChangeAspect="1"/>
          </p:cNvPicPr>
          <p:nvPr>
            <p:ph type="pic" idx="1"/>
          </p:nvPr>
        </p:nvPicPr>
        <p:blipFill>
          <a:blip r:embed="rId2"/>
          <a:srcRect l="24785" r="24785"/>
          <a:stretch>
            <a:fillRect/>
          </a:stretch>
        </p:blipFill>
        <p:spPr>
          <a:prstGeom prst="rect">
            <a:avLst/>
          </a:prstGeom>
        </p:spPr>
      </p:pic>
      <p:pic>
        <p:nvPicPr>
          <p:cNvPr id="13" name="Picture 12">
            <a:extLst>
              <a:ext uri="{FF2B5EF4-FFF2-40B4-BE49-F238E27FC236}">
                <a16:creationId xmlns:a16="http://schemas.microsoft.com/office/drawing/2014/main" id="{4A7DF280-323F-4A39-96DC-0958CC47F390}"/>
              </a:ext>
            </a:extLst>
          </p:cNvPr>
          <p:cNvPicPr>
            <a:picLocks noChangeAspect="1"/>
          </p:cNvPicPr>
          <p:nvPr/>
        </p:nvPicPr>
        <p:blipFill>
          <a:blip r:embed="rId2"/>
          <a:stretch>
            <a:fillRect/>
          </a:stretch>
        </p:blipFill>
        <p:spPr>
          <a:xfrm>
            <a:off x="5435600" y="804520"/>
            <a:ext cx="5978918" cy="5715000"/>
          </a:xfrm>
          <a:prstGeom prst="rect">
            <a:avLst/>
          </a:prstGeom>
        </p:spPr>
      </p:pic>
      <p:sp>
        <p:nvSpPr>
          <p:cNvPr id="15" name="Arrow: Right 14">
            <a:extLst>
              <a:ext uri="{FF2B5EF4-FFF2-40B4-BE49-F238E27FC236}">
                <a16:creationId xmlns:a16="http://schemas.microsoft.com/office/drawing/2014/main" id="{2FC00A8D-7632-4C8A-8E93-CEF24EA16105}"/>
              </a:ext>
            </a:extLst>
          </p:cNvPr>
          <p:cNvSpPr/>
          <p:nvPr/>
        </p:nvSpPr>
        <p:spPr>
          <a:xfrm>
            <a:off x="5026966" y="2208360"/>
            <a:ext cx="552090" cy="155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9E2D826-FF5D-476C-88CC-064354DC860C}"/>
              </a:ext>
            </a:extLst>
          </p:cNvPr>
          <p:cNvSpPr/>
          <p:nvPr/>
        </p:nvSpPr>
        <p:spPr>
          <a:xfrm>
            <a:off x="4819932" y="3036499"/>
            <a:ext cx="759124" cy="155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7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59BDC5-CE16-43FD-9944-C2E6F90EE09F}"/>
              </a:ext>
            </a:extLst>
          </p:cNvPr>
          <p:cNvSpPr>
            <a:spLocks noGrp="1"/>
          </p:cNvSpPr>
          <p:nvPr>
            <p:ph sz="half" idx="4294967295"/>
          </p:nvPr>
        </p:nvSpPr>
        <p:spPr>
          <a:xfrm>
            <a:off x="7858665" y="2070341"/>
            <a:ext cx="4019910" cy="4407019"/>
          </a:xfrm>
        </p:spPr>
        <p:txBody>
          <a:bodyPr vert="horz" lIns="91440" tIns="45720" rIns="91440" bIns="45720" rtlCol="0" anchor="t">
            <a:noAutofit/>
          </a:bodyPr>
          <a:lstStyle/>
          <a:p>
            <a:pPr indent="-228600">
              <a:buFont typeface="Arial" panose="020B0604020202020204" pitchFamily="34" charset="0"/>
              <a:buChar char="•"/>
            </a:pPr>
            <a:r>
              <a:rPr lang="en-US" sz="2800" dirty="0"/>
              <a:t>Please read terms and conditions. </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Click on I agree box.  </a:t>
            </a:r>
          </a:p>
          <a:p>
            <a:pPr marL="114300" indent="0">
              <a:buNone/>
            </a:pPr>
            <a:endParaRPr lang="en-US" sz="2800" dirty="0"/>
          </a:p>
          <a:p>
            <a:pPr indent="-228600">
              <a:buFont typeface="Arial" panose="020B0604020202020204" pitchFamily="34" charset="0"/>
              <a:buChar char="•"/>
            </a:pPr>
            <a:r>
              <a:rPr lang="en-US" sz="2800" dirty="0"/>
              <a:t>Click on Next.</a:t>
            </a:r>
          </a:p>
        </p:txBody>
      </p:sp>
      <p:pic>
        <p:nvPicPr>
          <p:cNvPr id="2" name="Picture 1">
            <a:extLst>
              <a:ext uri="{FF2B5EF4-FFF2-40B4-BE49-F238E27FC236}">
                <a16:creationId xmlns:a16="http://schemas.microsoft.com/office/drawing/2014/main" id="{C155BE56-947A-4968-A4E1-C47188A33D10}"/>
              </a:ext>
            </a:extLst>
          </p:cNvPr>
          <p:cNvPicPr>
            <a:picLocks noChangeAspect="1"/>
          </p:cNvPicPr>
          <p:nvPr/>
        </p:nvPicPr>
        <p:blipFill>
          <a:blip r:embed="rId2"/>
          <a:stretch>
            <a:fillRect/>
          </a:stretch>
        </p:blipFill>
        <p:spPr>
          <a:xfrm>
            <a:off x="100641" y="128037"/>
            <a:ext cx="7446334" cy="6635072"/>
          </a:xfrm>
          <a:prstGeom prst="rect">
            <a:avLst/>
          </a:prstGeom>
        </p:spPr>
      </p:pic>
      <p:sp>
        <p:nvSpPr>
          <p:cNvPr id="3" name="Arrow: Left 2">
            <a:extLst>
              <a:ext uri="{FF2B5EF4-FFF2-40B4-BE49-F238E27FC236}">
                <a16:creationId xmlns:a16="http://schemas.microsoft.com/office/drawing/2014/main" id="{580787D4-426D-4A94-9B09-00245A790C35}"/>
              </a:ext>
            </a:extLst>
          </p:cNvPr>
          <p:cNvSpPr/>
          <p:nvPr/>
        </p:nvSpPr>
        <p:spPr>
          <a:xfrm>
            <a:off x="6598639" y="3074637"/>
            <a:ext cx="2820838" cy="3709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B1F3DC88-89A1-40E0-8E40-93C85A8687C4}"/>
              </a:ext>
            </a:extLst>
          </p:cNvPr>
          <p:cNvSpPr/>
          <p:nvPr/>
        </p:nvSpPr>
        <p:spPr>
          <a:xfrm>
            <a:off x="526211" y="4425351"/>
            <a:ext cx="250166" cy="612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55EF613F-4AA3-4C94-899D-B0719C62968E}"/>
              </a:ext>
            </a:extLst>
          </p:cNvPr>
          <p:cNvSpPr/>
          <p:nvPr/>
        </p:nvSpPr>
        <p:spPr>
          <a:xfrm>
            <a:off x="5529532" y="6185140"/>
            <a:ext cx="2941608" cy="448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69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E6EF-C2D6-4ACE-AB9F-AED031AC2ECD}"/>
              </a:ext>
            </a:extLst>
          </p:cNvPr>
          <p:cNvSpPr>
            <a:spLocks noGrp="1"/>
          </p:cNvSpPr>
          <p:nvPr>
            <p:ph type="title"/>
          </p:nvPr>
        </p:nvSpPr>
        <p:spPr>
          <a:xfrm>
            <a:off x="863105" y="312861"/>
            <a:ext cx="6564238" cy="804641"/>
          </a:xfrm>
        </p:spPr>
        <p:txBody>
          <a:bodyPr vert="horz" lIns="91440" tIns="45720" rIns="91440" bIns="45720" rtlCol="0" anchor="t">
            <a:normAutofit/>
          </a:bodyPr>
          <a:lstStyle/>
          <a:p>
            <a:r>
              <a:rPr lang="en-US" sz="3200" cap="none" dirty="0"/>
              <a:t>Selecting Classes</a:t>
            </a:r>
          </a:p>
        </p:txBody>
      </p:sp>
      <p:sp>
        <p:nvSpPr>
          <p:cNvPr id="4" name="Text Placeholder 3">
            <a:extLst>
              <a:ext uri="{FF2B5EF4-FFF2-40B4-BE49-F238E27FC236}">
                <a16:creationId xmlns:a16="http://schemas.microsoft.com/office/drawing/2014/main" id="{F68EF590-0446-4C6D-ACA2-B5583A12445F}"/>
              </a:ext>
            </a:extLst>
          </p:cNvPr>
          <p:cNvSpPr>
            <a:spLocks noGrp="1"/>
          </p:cNvSpPr>
          <p:nvPr>
            <p:ph type="body" sz="half" idx="2"/>
          </p:nvPr>
        </p:nvSpPr>
        <p:spPr>
          <a:xfrm>
            <a:off x="1017917" y="1456098"/>
            <a:ext cx="8540151" cy="4415323"/>
          </a:xfrm>
        </p:spPr>
        <p:txBody>
          <a:bodyPr vert="horz" lIns="91440" tIns="45720" rIns="91440" bIns="45720" rtlCol="0" anchor="t">
            <a:noAutofit/>
          </a:bodyPr>
          <a:lstStyle/>
          <a:p>
            <a:r>
              <a:rPr lang="en-US" sz="1600" dirty="0"/>
              <a:t>After entering all the demographics, classes can be selected. </a:t>
            </a:r>
          </a:p>
          <a:p>
            <a:pPr marL="742950" lvl="1" indent="-228600">
              <a:buFont typeface="Arial" panose="020B0604020202020204" pitchFamily="34" charset="0"/>
              <a:buChar char="•"/>
            </a:pPr>
            <a:r>
              <a:rPr lang="en-US" sz="1600" dirty="0"/>
              <a:t>More than one can be selected at a time.</a:t>
            </a:r>
          </a:p>
          <a:p>
            <a:pPr marL="742950" lvl="1" indent="-228600">
              <a:buFont typeface="Arial" panose="020B0604020202020204" pitchFamily="34" charset="0"/>
              <a:buChar char="•"/>
            </a:pPr>
            <a:r>
              <a:rPr lang="en-US" sz="1600" dirty="0"/>
              <a:t>DO NOT unselect class if you add more classes during a modification process, you will not be charged for classes again. </a:t>
            </a:r>
          </a:p>
          <a:p>
            <a:pPr marL="742950" lvl="1" indent="-228600">
              <a:buFont typeface="Arial" panose="020B0604020202020204" pitchFamily="34" charset="0"/>
              <a:buChar char="•"/>
            </a:pPr>
            <a:r>
              <a:rPr lang="en-US" sz="1600" dirty="0"/>
              <a:t>There are five categories of classes - Asphalt, Concrete, Soils, Labs, and Welding.</a:t>
            </a:r>
          </a:p>
          <a:p>
            <a:pPr marL="742950" lvl="1" indent="-228600">
              <a:buFont typeface="Arial" panose="020B0604020202020204" pitchFamily="34" charset="0"/>
              <a:buChar char="•"/>
            </a:pPr>
            <a:r>
              <a:rPr lang="en-US" sz="1600" dirty="0"/>
              <a:t>Each category identifies classes within. </a:t>
            </a:r>
          </a:p>
          <a:p>
            <a:pPr marL="742950" lvl="1" indent="-228600">
              <a:buFont typeface="Arial" panose="020B0604020202020204" pitchFamily="34" charset="0"/>
              <a:buChar char="•"/>
            </a:pPr>
            <a:r>
              <a:rPr lang="en-US" sz="1600" dirty="0"/>
              <a:t>Within a Category classes are listed by Date of Class.</a:t>
            </a:r>
          </a:p>
          <a:p>
            <a:pPr marL="742950" lvl="1" indent="-228600">
              <a:buFont typeface="Arial" panose="020B0604020202020204" pitchFamily="34" charset="0"/>
              <a:buChar char="•"/>
            </a:pPr>
            <a:r>
              <a:rPr lang="en-US" sz="1600" i="1" dirty="0"/>
              <a:t>ADMIN CLASSES ARE FOR PAYMENT ONLY, </a:t>
            </a:r>
            <a:r>
              <a:rPr lang="en-US" sz="1600" dirty="0"/>
              <a:t>you will be directed by training staff to use this selection.</a:t>
            </a:r>
          </a:p>
          <a:p>
            <a:pPr marL="742950" lvl="1" indent="-228600">
              <a:buFont typeface="Arial" panose="020B0604020202020204" pitchFamily="34" charset="0"/>
              <a:buChar char="•"/>
            </a:pPr>
            <a:r>
              <a:rPr lang="en-US" sz="1600" dirty="0"/>
              <a:t>Scroll to the bottom of page after selecting all the classes needed.</a:t>
            </a:r>
          </a:p>
        </p:txBody>
      </p:sp>
    </p:spTree>
    <p:extLst>
      <p:ext uri="{BB962C8B-B14F-4D97-AF65-F5344CB8AC3E}">
        <p14:creationId xmlns:p14="http://schemas.microsoft.com/office/powerpoint/2010/main" val="294169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FFDB64-350A-44DE-873C-A63524A88962}"/>
              </a:ext>
            </a:extLst>
          </p:cNvPr>
          <p:cNvPicPr>
            <a:picLocks noChangeAspect="1"/>
          </p:cNvPicPr>
          <p:nvPr/>
        </p:nvPicPr>
        <p:blipFill>
          <a:blip r:embed="rId2"/>
          <a:stretch>
            <a:fillRect/>
          </a:stretch>
        </p:blipFill>
        <p:spPr>
          <a:xfrm>
            <a:off x="2468880" y="161925"/>
            <a:ext cx="9553574" cy="6534150"/>
          </a:xfrm>
          <a:prstGeom prst="rect">
            <a:avLst/>
          </a:prstGeom>
        </p:spPr>
      </p:pic>
      <p:sp>
        <p:nvSpPr>
          <p:cNvPr id="18" name="Text Placeholder 17">
            <a:extLst>
              <a:ext uri="{FF2B5EF4-FFF2-40B4-BE49-F238E27FC236}">
                <a16:creationId xmlns:a16="http://schemas.microsoft.com/office/drawing/2014/main" id="{327C93B5-84C0-4FC8-8795-63D84285B179}"/>
              </a:ext>
            </a:extLst>
          </p:cNvPr>
          <p:cNvSpPr>
            <a:spLocks noGrp="1"/>
          </p:cNvSpPr>
          <p:nvPr>
            <p:ph type="body" sz="half" idx="2"/>
          </p:nvPr>
        </p:nvSpPr>
        <p:spPr>
          <a:xfrm>
            <a:off x="413275" y="711200"/>
            <a:ext cx="1740646" cy="3027680"/>
          </a:xfrm>
        </p:spPr>
        <p:txBody>
          <a:bodyPr/>
          <a:lstStyle/>
          <a:p>
            <a:r>
              <a:rPr lang="en-US" sz="1600" dirty="0"/>
              <a:t>Individual Class  information shows in each category with additional notes</a:t>
            </a:r>
          </a:p>
          <a:p>
            <a:endParaRPr lang="en-US" dirty="0"/>
          </a:p>
        </p:txBody>
      </p:sp>
    </p:spTree>
    <p:extLst>
      <p:ext uri="{BB962C8B-B14F-4D97-AF65-F5344CB8AC3E}">
        <p14:creationId xmlns:p14="http://schemas.microsoft.com/office/powerpoint/2010/main" val="215501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F4E-322E-42C7-BF23-E678EDD6999A}"/>
              </a:ext>
            </a:extLst>
          </p:cNvPr>
          <p:cNvSpPr>
            <a:spLocks noGrp="1"/>
          </p:cNvSpPr>
          <p:nvPr>
            <p:ph type="title"/>
          </p:nvPr>
        </p:nvSpPr>
        <p:spPr>
          <a:xfrm>
            <a:off x="646111" y="452718"/>
            <a:ext cx="9404723" cy="971688"/>
          </a:xfrm>
        </p:spPr>
        <p:txBody>
          <a:bodyPr>
            <a:normAutofit/>
          </a:bodyPr>
          <a:lstStyle/>
          <a:p>
            <a:r>
              <a:rPr lang="en-US" dirty="0"/>
              <a:t>What does CVent do for everyone?</a:t>
            </a:r>
          </a:p>
        </p:txBody>
      </p:sp>
      <p:sp>
        <p:nvSpPr>
          <p:cNvPr id="3" name="Content Placeholder 2">
            <a:extLst>
              <a:ext uri="{FF2B5EF4-FFF2-40B4-BE49-F238E27FC236}">
                <a16:creationId xmlns:a16="http://schemas.microsoft.com/office/drawing/2014/main" id="{5EBB4AE4-3DD5-450D-8A21-B79B4E7EF0C6}"/>
              </a:ext>
            </a:extLst>
          </p:cNvPr>
          <p:cNvSpPr>
            <a:spLocks noGrp="1"/>
          </p:cNvSpPr>
          <p:nvPr>
            <p:ph sz="half" idx="1"/>
          </p:nvPr>
        </p:nvSpPr>
        <p:spPr>
          <a:xfrm>
            <a:off x="1964916" y="1424406"/>
            <a:ext cx="7273974" cy="5006649"/>
          </a:xfrm>
        </p:spPr>
        <p:txBody>
          <a:bodyPr>
            <a:normAutofit fontScale="25000" lnSpcReduction="20000"/>
          </a:bodyPr>
          <a:lstStyle/>
          <a:p>
            <a:r>
              <a:rPr lang="en-US" sz="6400" dirty="0"/>
              <a:t>Through CVent Registrants can</a:t>
            </a:r>
          </a:p>
          <a:p>
            <a:pPr lvl="1"/>
            <a:r>
              <a:rPr lang="en-US" sz="6400" dirty="0"/>
              <a:t>Register for class – selection of more than one class</a:t>
            </a:r>
          </a:p>
          <a:p>
            <a:pPr lvl="1"/>
            <a:r>
              <a:rPr lang="en-US" sz="6400" dirty="0"/>
              <a:t>Have the ability to modify his/her registrations</a:t>
            </a:r>
          </a:p>
          <a:p>
            <a:pPr lvl="1"/>
            <a:r>
              <a:rPr lang="en-US" sz="6400" dirty="0"/>
              <a:t>Pay for classes</a:t>
            </a:r>
          </a:p>
          <a:p>
            <a:pPr lvl="1"/>
            <a:r>
              <a:rPr lang="en-US" sz="6400" dirty="0"/>
              <a:t>Receive a receipt for monies spent on classes</a:t>
            </a:r>
          </a:p>
          <a:p>
            <a:pPr lvl="1"/>
            <a:r>
              <a:rPr lang="en-US" sz="6400" dirty="0"/>
              <a:t>Receive detail confirmation for class information</a:t>
            </a:r>
          </a:p>
          <a:p>
            <a:pPr lvl="1"/>
            <a:r>
              <a:rPr lang="en-US" sz="6400" dirty="0"/>
              <a:t>CVent allows others to register for an individual</a:t>
            </a:r>
          </a:p>
          <a:p>
            <a:pPr lvl="1"/>
            <a:r>
              <a:rPr lang="en-US" sz="6400" dirty="0"/>
              <a:t>CVent groups classes together for an individual</a:t>
            </a:r>
          </a:p>
          <a:p>
            <a:pPr lvl="1"/>
            <a:r>
              <a:rPr lang="en-US" sz="6400" dirty="0"/>
              <a:t>CVent tracks all financial transactions</a:t>
            </a:r>
          </a:p>
          <a:p>
            <a:pPr lvl="1"/>
            <a:r>
              <a:rPr lang="en-US" sz="6400" dirty="0"/>
              <a:t>Check and balance for class attendees </a:t>
            </a:r>
          </a:p>
          <a:p>
            <a:pPr lvl="1"/>
            <a:r>
              <a:rPr lang="en-US" sz="6400" dirty="0"/>
              <a:t>Registrations are accounted for through CVent</a:t>
            </a:r>
          </a:p>
          <a:p>
            <a:pPr lvl="1"/>
            <a:r>
              <a:rPr lang="en-US" sz="6400" dirty="0"/>
              <a:t>Allows for refunds</a:t>
            </a:r>
          </a:p>
          <a:p>
            <a:pPr lvl="1"/>
            <a:r>
              <a:rPr lang="en-US" sz="6400" dirty="0"/>
              <a:t>Allows mass emails to registrants regarding class changes or cancellations</a:t>
            </a:r>
          </a:p>
          <a:p>
            <a:pPr marL="457200" lvl="1" indent="0">
              <a:buNone/>
            </a:pPr>
            <a:endParaRPr lang="en-US" dirty="0"/>
          </a:p>
        </p:txBody>
      </p:sp>
    </p:spTree>
    <p:extLst>
      <p:ext uri="{BB962C8B-B14F-4D97-AF65-F5344CB8AC3E}">
        <p14:creationId xmlns:p14="http://schemas.microsoft.com/office/powerpoint/2010/main" val="417117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BC04AB-C100-471F-B9FE-BC824FB2CF5B}"/>
              </a:ext>
            </a:extLst>
          </p:cNvPr>
          <p:cNvSpPr>
            <a:spLocks noGrp="1"/>
          </p:cNvSpPr>
          <p:nvPr>
            <p:ph type="body" sz="half" idx="2"/>
          </p:nvPr>
        </p:nvSpPr>
        <p:spPr>
          <a:xfrm>
            <a:off x="112144" y="833120"/>
            <a:ext cx="1168016" cy="4968240"/>
          </a:xfrm>
        </p:spPr>
        <p:txBody>
          <a:bodyPr>
            <a:normAutofit fontScale="92500" lnSpcReduction="10000"/>
          </a:bodyPr>
          <a:lstStyle/>
          <a:p>
            <a:r>
              <a:rPr lang="en-US" dirty="0"/>
              <a:t>Admin Classes are used for pay of class only – training staff will direct someone to use this entry.</a:t>
            </a:r>
          </a:p>
          <a:p>
            <a:r>
              <a:rPr lang="en-US" dirty="0"/>
              <a:t>Each Category of classes has this option.</a:t>
            </a:r>
          </a:p>
          <a:p>
            <a:r>
              <a:rPr lang="en-US" dirty="0"/>
              <a:t>Click on Drop down for selection of class type.</a:t>
            </a:r>
          </a:p>
          <a:p>
            <a:r>
              <a:rPr lang="en-US" dirty="0"/>
              <a:t>Once selection is made Click Select button.</a:t>
            </a:r>
          </a:p>
        </p:txBody>
      </p:sp>
      <p:pic>
        <p:nvPicPr>
          <p:cNvPr id="16" name="Picture Placeholder 15">
            <a:extLst>
              <a:ext uri="{FF2B5EF4-FFF2-40B4-BE49-F238E27FC236}">
                <a16:creationId xmlns:a16="http://schemas.microsoft.com/office/drawing/2014/main" id="{FD08090A-A4B2-4196-8E5F-A6248118FD52}"/>
              </a:ext>
            </a:extLst>
          </p:cNvPr>
          <p:cNvPicPr>
            <a:picLocks noGrp="1" noChangeAspect="1"/>
          </p:cNvPicPr>
          <p:nvPr>
            <p:ph type="pic" idx="1"/>
          </p:nvPr>
        </p:nvPicPr>
        <p:blipFill>
          <a:blip r:embed="rId2"/>
          <a:srcRect t="292" b="292"/>
          <a:stretch>
            <a:fillRect/>
          </a:stretch>
        </p:blipFill>
        <p:spPr>
          <a:xfrm>
            <a:off x="1954006" y="208280"/>
            <a:ext cx="10237994" cy="6441439"/>
          </a:xfrm>
          <a:prstGeom prst="rect">
            <a:avLst/>
          </a:prstGeom>
        </p:spPr>
      </p:pic>
      <p:sp>
        <p:nvSpPr>
          <p:cNvPr id="18" name="Arrow: Right 17">
            <a:extLst>
              <a:ext uri="{FF2B5EF4-FFF2-40B4-BE49-F238E27FC236}">
                <a16:creationId xmlns:a16="http://schemas.microsoft.com/office/drawing/2014/main" id="{F0BAC46A-4BDC-4E24-AA49-91664DCC5495}"/>
              </a:ext>
            </a:extLst>
          </p:cNvPr>
          <p:cNvSpPr/>
          <p:nvPr/>
        </p:nvSpPr>
        <p:spPr>
          <a:xfrm>
            <a:off x="1135260" y="974689"/>
            <a:ext cx="1143864" cy="163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328AB4E7-E499-4BAC-A2AD-7C64F14A28FB}"/>
              </a:ext>
            </a:extLst>
          </p:cNvPr>
          <p:cNvSpPr/>
          <p:nvPr/>
        </p:nvSpPr>
        <p:spPr>
          <a:xfrm>
            <a:off x="10688128" y="4114800"/>
            <a:ext cx="448574" cy="345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49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D1123-831B-43AA-B027-08CBD459E7F4}"/>
              </a:ext>
            </a:extLst>
          </p:cNvPr>
          <p:cNvSpPr>
            <a:spLocks noGrp="1"/>
          </p:cNvSpPr>
          <p:nvPr>
            <p:ph type="body" sz="half" idx="2"/>
          </p:nvPr>
        </p:nvSpPr>
        <p:spPr>
          <a:xfrm>
            <a:off x="115019" y="1242203"/>
            <a:ext cx="2088578" cy="3916393"/>
          </a:xfrm>
        </p:spPr>
        <p:txBody>
          <a:bodyPr/>
          <a:lstStyle/>
          <a:p>
            <a:r>
              <a:rPr lang="en-US" dirty="0"/>
              <a:t>Once a class is selected as shown, find other classes if necessary and select, to finish scroll to bottom of page to continue.</a:t>
            </a:r>
          </a:p>
        </p:txBody>
      </p:sp>
      <p:pic>
        <p:nvPicPr>
          <p:cNvPr id="11" name="Picture Placeholder 10">
            <a:extLst>
              <a:ext uri="{FF2B5EF4-FFF2-40B4-BE49-F238E27FC236}">
                <a16:creationId xmlns:a16="http://schemas.microsoft.com/office/drawing/2014/main" id="{18BE87B4-F08A-47C7-BE00-97F734283653}"/>
              </a:ext>
            </a:extLst>
          </p:cNvPr>
          <p:cNvPicPr>
            <a:picLocks noGrp="1" noChangeAspect="1"/>
          </p:cNvPicPr>
          <p:nvPr>
            <p:ph type="pic" idx="1"/>
          </p:nvPr>
        </p:nvPicPr>
        <p:blipFill>
          <a:blip r:embed="rId2"/>
          <a:srcRect t="4530" b="4530"/>
          <a:stretch>
            <a:fillRect/>
          </a:stretch>
        </p:blipFill>
        <p:spPr>
          <a:xfrm>
            <a:off x="2484408" y="256318"/>
            <a:ext cx="9592573" cy="6256625"/>
          </a:xfrm>
          <a:prstGeom prst="rect">
            <a:avLst/>
          </a:prstGeom>
        </p:spPr>
      </p:pic>
      <p:sp>
        <p:nvSpPr>
          <p:cNvPr id="14" name="Arrow: Right 13">
            <a:extLst>
              <a:ext uri="{FF2B5EF4-FFF2-40B4-BE49-F238E27FC236}">
                <a16:creationId xmlns:a16="http://schemas.microsoft.com/office/drawing/2014/main" id="{8BD0A7F4-7FAF-467F-9F06-F9664BDB9219}"/>
              </a:ext>
            </a:extLst>
          </p:cNvPr>
          <p:cNvSpPr/>
          <p:nvPr/>
        </p:nvSpPr>
        <p:spPr>
          <a:xfrm>
            <a:off x="9592574" y="5098211"/>
            <a:ext cx="776377" cy="267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64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13A3DB-75BA-42E8-B0A3-7751C57D7BF8}"/>
              </a:ext>
            </a:extLst>
          </p:cNvPr>
          <p:cNvPicPr>
            <a:picLocks noChangeAspect="1"/>
          </p:cNvPicPr>
          <p:nvPr/>
        </p:nvPicPr>
        <p:blipFill>
          <a:blip r:embed="rId2"/>
          <a:stretch>
            <a:fillRect/>
          </a:stretch>
        </p:blipFill>
        <p:spPr>
          <a:xfrm>
            <a:off x="369721" y="346264"/>
            <a:ext cx="8115300" cy="5019556"/>
          </a:xfrm>
          <a:prstGeom prst="rect">
            <a:avLst/>
          </a:prstGeom>
        </p:spPr>
      </p:pic>
      <p:sp>
        <p:nvSpPr>
          <p:cNvPr id="7" name="TextBox 6">
            <a:extLst>
              <a:ext uri="{FF2B5EF4-FFF2-40B4-BE49-F238E27FC236}">
                <a16:creationId xmlns:a16="http://schemas.microsoft.com/office/drawing/2014/main" id="{A984D06E-BDC5-4FA7-BAA0-227225AECEAE}"/>
              </a:ext>
            </a:extLst>
          </p:cNvPr>
          <p:cNvSpPr txBox="1"/>
          <p:nvPr/>
        </p:nvSpPr>
        <p:spPr>
          <a:xfrm>
            <a:off x="8601389" y="1614487"/>
            <a:ext cx="3114361" cy="397031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After selecting all classes needed, scroll to the bottom of page.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I Agree to continue.</a:t>
            </a:r>
          </a:p>
          <a:p>
            <a:pPr>
              <a:buClr>
                <a:schemeClr val="accent1"/>
              </a:buClr>
            </a:pPr>
            <a:endParaRPr lang="en-US" dirty="0"/>
          </a:p>
          <a:p>
            <a:pPr>
              <a:buClr>
                <a:schemeClr val="accent1"/>
              </a:buClr>
            </a:pPr>
            <a:r>
              <a:rPr lang="en-US" dirty="0"/>
              <a:t>(This statement reminds registrants classes close 5 days prior to class start date and no substitutions.)</a:t>
            </a:r>
          </a:p>
          <a:p>
            <a:r>
              <a:rPr lang="en-US" dirty="0"/>
              <a:t> </a:t>
            </a:r>
          </a:p>
          <a:p>
            <a:pPr marL="285750" indent="-285750">
              <a:buFont typeface="Arial" panose="020B0604020202020204" pitchFamily="34" charset="0"/>
              <a:buChar char="•"/>
            </a:pPr>
            <a:r>
              <a:rPr lang="en-US" dirty="0"/>
              <a:t>Click on Next.</a:t>
            </a:r>
          </a:p>
        </p:txBody>
      </p:sp>
      <p:sp>
        <p:nvSpPr>
          <p:cNvPr id="8" name="Arrow: Left 7">
            <a:extLst>
              <a:ext uri="{FF2B5EF4-FFF2-40B4-BE49-F238E27FC236}">
                <a16:creationId xmlns:a16="http://schemas.microsoft.com/office/drawing/2014/main" id="{F059CC92-ED62-468F-B915-79884CA22117}"/>
              </a:ext>
            </a:extLst>
          </p:cNvPr>
          <p:cNvSpPr/>
          <p:nvPr/>
        </p:nvSpPr>
        <p:spPr>
          <a:xfrm>
            <a:off x="6096000" y="4628873"/>
            <a:ext cx="1055077" cy="4019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D08BCB6B-2FCB-4243-AA5B-549078AA2235}"/>
              </a:ext>
            </a:extLst>
          </p:cNvPr>
          <p:cNvSpPr/>
          <p:nvPr/>
        </p:nvSpPr>
        <p:spPr>
          <a:xfrm>
            <a:off x="1728316" y="2481943"/>
            <a:ext cx="643095" cy="221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1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A622-7304-42E1-AEDF-CC031A89D58E}"/>
              </a:ext>
            </a:extLst>
          </p:cNvPr>
          <p:cNvSpPr>
            <a:spLocks noGrp="1"/>
          </p:cNvSpPr>
          <p:nvPr>
            <p:ph type="title" idx="4294967295"/>
          </p:nvPr>
        </p:nvSpPr>
        <p:spPr>
          <a:xfrm>
            <a:off x="439948" y="5240786"/>
            <a:ext cx="8453438" cy="890588"/>
          </a:xfrm>
        </p:spPr>
        <p:txBody>
          <a:bodyPr vert="horz" lIns="91440" tIns="45720" rIns="91440" bIns="0" rtlCol="0" anchor="b">
            <a:noAutofit/>
          </a:bodyPr>
          <a:lstStyle/>
          <a:p>
            <a:r>
              <a:rPr lang="en-US" sz="1600" cap="none" dirty="0"/>
              <a:t>Registration summary page shows detail of information, including classes and cost.</a:t>
            </a:r>
            <a:br>
              <a:rPr lang="en-US" sz="1600" cap="none" dirty="0"/>
            </a:br>
            <a:br>
              <a:rPr lang="en-US" sz="1600" cap="none" dirty="0"/>
            </a:br>
            <a:r>
              <a:rPr lang="en-US" sz="1600" cap="none" dirty="0"/>
              <a:t>Above pages are not a confirmation, must click next. Payment information is entered on order summary page.</a:t>
            </a:r>
          </a:p>
        </p:txBody>
      </p:sp>
      <p:pic>
        <p:nvPicPr>
          <p:cNvPr id="4" name="Picture 3">
            <a:extLst>
              <a:ext uri="{FF2B5EF4-FFF2-40B4-BE49-F238E27FC236}">
                <a16:creationId xmlns:a16="http://schemas.microsoft.com/office/drawing/2014/main" id="{F7A58E59-47D6-4C73-8551-DA94FBD7AD98}"/>
              </a:ext>
            </a:extLst>
          </p:cNvPr>
          <p:cNvPicPr>
            <a:picLocks noChangeAspect="1"/>
          </p:cNvPicPr>
          <p:nvPr/>
        </p:nvPicPr>
        <p:blipFill>
          <a:blip r:embed="rId2"/>
          <a:stretch>
            <a:fillRect/>
          </a:stretch>
        </p:blipFill>
        <p:spPr>
          <a:xfrm>
            <a:off x="1244857" y="135924"/>
            <a:ext cx="8334086" cy="4880919"/>
          </a:xfrm>
          <a:prstGeom prst="rect">
            <a:avLst/>
          </a:prstGeom>
        </p:spPr>
      </p:pic>
      <p:sp>
        <p:nvSpPr>
          <p:cNvPr id="3" name="Arrow: Left 2">
            <a:extLst>
              <a:ext uri="{FF2B5EF4-FFF2-40B4-BE49-F238E27FC236}">
                <a16:creationId xmlns:a16="http://schemas.microsoft.com/office/drawing/2014/main" id="{04AAE067-1A68-4582-A30A-4736EDF82CC7}"/>
              </a:ext>
            </a:extLst>
          </p:cNvPr>
          <p:cNvSpPr/>
          <p:nvPr/>
        </p:nvSpPr>
        <p:spPr>
          <a:xfrm>
            <a:off x="6219731" y="4698749"/>
            <a:ext cx="1466661" cy="162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71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CD40F-08D6-4E48-9825-52BD1A52C02D}"/>
              </a:ext>
            </a:extLst>
          </p:cNvPr>
          <p:cNvPicPr>
            <a:picLocks noChangeAspect="1"/>
          </p:cNvPicPr>
          <p:nvPr/>
        </p:nvPicPr>
        <p:blipFill>
          <a:blip r:embed="rId2"/>
          <a:stretch>
            <a:fillRect/>
          </a:stretch>
        </p:blipFill>
        <p:spPr>
          <a:xfrm>
            <a:off x="280485" y="302544"/>
            <a:ext cx="8711115" cy="5514975"/>
          </a:xfrm>
          <a:prstGeom prst="rect">
            <a:avLst/>
          </a:prstGeom>
        </p:spPr>
      </p:pic>
      <p:sp>
        <p:nvSpPr>
          <p:cNvPr id="4" name="TextBox 3">
            <a:extLst>
              <a:ext uri="{FF2B5EF4-FFF2-40B4-BE49-F238E27FC236}">
                <a16:creationId xmlns:a16="http://schemas.microsoft.com/office/drawing/2014/main" id="{5CAF2D2D-E02A-4A91-8BF6-0D88C0E2BAD2}"/>
              </a:ext>
            </a:extLst>
          </p:cNvPr>
          <p:cNvSpPr txBox="1"/>
          <p:nvPr/>
        </p:nvSpPr>
        <p:spPr>
          <a:xfrm>
            <a:off x="9116291" y="1095375"/>
            <a:ext cx="2666134" cy="5632311"/>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Order Summary shows total of class charges.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on type of payment (DOT staff should use credit card or Transfer of Funds - for Transfer of Funds cost center should have been entered on personal information page).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Once selection is made -  click Submit</a:t>
            </a:r>
          </a:p>
          <a:p>
            <a:endParaRPr lang="en-US" dirty="0"/>
          </a:p>
          <a:p>
            <a:endParaRPr lang="en-US" dirty="0"/>
          </a:p>
        </p:txBody>
      </p:sp>
      <p:sp>
        <p:nvSpPr>
          <p:cNvPr id="2" name="Arrow: Right 1">
            <a:extLst>
              <a:ext uri="{FF2B5EF4-FFF2-40B4-BE49-F238E27FC236}">
                <a16:creationId xmlns:a16="http://schemas.microsoft.com/office/drawing/2014/main" id="{E1B0FE05-36DA-436D-A173-F2BDAE33A598}"/>
              </a:ext>
            </a:extLst>
          </p:cNvPr>
          <p:cNvSpPr/>
          <p:nvPr/>
        </p:nvSpPr>
        <p:spPr>
          <a:xfrm rot="10800000">
            <a:off x="5551055" y="5292437"/>
            <a:ext cx="1514763"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F82F9D9-22F7-4149-A960-2859B880698F}"/>
              </a:ext>
            </a:extLst>
          </p:cNvPr>
          <p:cNvSpPr/>
          <p:nvPr/>
        </p:nvSpPr>
        <p:spPr>
          <a:xfrm>
            <a:off x="2928551" y="4040659"/>
            <a:ext cx="2990335" cy="370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25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71136-6A84-4EF2-84D5-F2D87B2026F6}"/>
              </a:ext>
            </a:extLst>
          </p:cNvPr>
          <p:cNvPicPr>
            <a:picLocks noChangeAspect="1"/>
          </p:cNvPicPr>
          <p:nvPr/>
        </p:nvPicPr>
        <p:blipFill>
          <a:blip r:embed="rId2"/>
          <a:stretch>
            <a:fillRect/>
          </a:stretch>
        </p:blipFill>
        <p:spPr>
          <a:xfrm>
            <a:off x="235549" y="367435"/>
            <a:ext cx="8387149" cy="5962650"/>
          </a:xfrm>
          <a:prstGeom prst="rect">
            <a:avLst/>
          </a:prstGeom>
        </p:spPr>
      </p:pic>
      <p:sp>
        <p:nvSpPr>
          <p:cNvPr id="4" name="TextBox 3">
            <a:extLst>
              <a:ext uri="{FF2B5EF4-FFF2-40B4-BE49-F238E27FC236}">
                <a16:creationId xmlns:a16="http://schemas.microsoft.com/office/drawing/2014/main" id="{9F251115-AB90-4DBF-A2E9-075AF8ADAF7D}"/>
              </a:ext>
            </a:extLst>
          </p:cNvPr>
          <p:cNvSpPr txBox="1"/>
          <p:nvPr/>
        </p:nvSpPr>
        <p:spPr>
          <a:xfrm>
            <a:off x="9067800" y="933450"/>
            <a:ext cx="2343150"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Once Credit Card information is entered, click on Submit</a:t>
            </a:r>
          </a:p>
        </p:txBody>
      </p:sp>
      <p:sp>
        <p:nvSpPr>
          <p:cNvPr id="5" name="Arrow: Left 4">
            <a:extLst>
              <a:ext uri="{FF2B5EF4-FFF2-40B4-BE49-F238E27FC236}">
                <a16:creationId xmlns:a16="http://schemas.microsoft.com/office/drawing/2014/main" id="{1A323E41-436B-435E-8DC1-5CE7BDFB6551}"/>
              </a:ext>
            </a:extLst>
          </p:cNvPr>
          <p:cNvSpPr/>
          <p:nvPr/>
        </p:nvSpPr>
        <p:spPr>
          <a:xfrm>
            <a:off x="5128054" y="5980670"/>
            <a:ext cx="2780270" cy="3494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28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6F2E0-EF67-469A-87D8-92DF0B3A8C6D}"/>
              </a:ext>
            </a:extLst>
          </p:cNvPr>
          <p:cNvPicPr>
            <a:picLocks noChangeAspect="1"/>
          </p:cNvPicPr>
          <p:nvPr/>
        </p:nvPicPr>
        <p:blipFill>
          <a:blip r:embed="rId2"/>
          <a:stretch>
            <a:fillRect/>
          </a:stretch>
        </p:blipFill>
        <p:spPr>
          <a:xfrm>
            <a:off x="0" y="98853"/>
            <a:ext cx="7574692" cy="5955957"/>
          </a:xfrm>
          <a:prstGeom prst="rect">
            <a:avLst/>
          </a:prstGeom>
        </p:spPr>
      </p:pic>
      <p:sp>
        <p:nvSpPr>
          <p:cNvPr id="4" name="TextBox 3">
            <a:extLst>
              <a:ext uri="{FF2B5EF4-FFF2-40B4-BE49-F238E27FC236}">
                <a16:creationId xmlns:a16="http://schemas.microsoft.com/office/drawing/2014/main" id="{BFA4EADD-A6AB-426B-8B5B-035FE66AD067}"/>
              </a:ext>
            </a:extLst>
          </p:cNvPr>
          <p:cNvSpPr txBox="1"/>
          <p:nvPr/>
        </p:nvSpPr>
        <p:spPr>
          <a:xfrm>
            <a:off x="7574692" y="476299"/>
            <a:ext cx="3343275" cy="618630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You should receive this message letting you know that your registration is successful.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A confirmation email will be sent to both email addresses  entered on registration.</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Once a person  has registered for a class, to register for another class they must use the confirmation number assigned and use the Already Registered function.</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This keeps all their classes together under one name.</a:t>
            </a:r>
          </a:p>
        </p:txBody>
      </p:sp>
      <p:sp>
        <p:nvSpPr>
          <p:cNvPr id="5" name="Arrow: Left 4">
            <a:extLst>
              <a:ext uri="{FF2B5EF4-FFF2-40B4-BE49-F238E27FC236}">
                <a16:creationId xmlns:a16="http://schemas.microsoft.com/office/drawing/2014/main" id="{B43A218A-BCD2-4D44-B5D4-010325D278F3}"/>
              </a:ext>
            </a:extLst>
          </p:cNvPr>
          <p:cNvSpPr/>
          <p:nvPr/>
        </p:nvSpPr>
        <p:spPr>
          <a:xfrm>
            <a:off x="5130501" y="375597"/>
            <a:ext cx="1346886" cy="2100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85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53479-79E3-4AF4-8B6C-DB7F297A3368}"/>
              </a:ext>
            </a:extLst>
          </p:cNvPr>
          <p:cNvSpPr>
            <a:spLocks noGrp="1"/>
          </p:cNvSpPr>
          <p:nvPr>
            <p:ph type="title"/>
          </p:nvPr>
        </p:nvSpPr>
        <p:spPr>
          <a:xfrm>
            <a:off x="6573156" y="267419"/>
            <a:ext cx="3588761" cy="1567732"/>
          </a:xfrm>
        </p:spPr>
        <p:txBody>
          <a:bodyPr vert="horz" lIns="91440" tIns="45720" rIns="91440" bIns="0" rtlCol="0" anchor="ctr">
            <a:normAutofit/>
          </a:bodyPr>
          <a:lstStyle/>
          <a:p>
            <a:r>
              <a:rPr lang="en-US" sz="4800" dirty="0"/>
              <a:t>Conclusion</a:t>
            </a:r>
          </a:p>
        </p:txBody>
      </p:sp>
      <p:sp>
        <p:nvSpPr>
          <p:cNvPr id="4" name="Text Placeholder 3">
            <a:extLst>
              <a:ext uri="{FF2B5EF4-FFF2-40B4-BE49-F238E27FC236}">
                <a16:creationId xmlns:a16="http://schemas.microsoft.com/office/drawing/2014/main" id="{CD32AFCC-D912-412E-B8EE-E498F95C94D4}"/>
              </a:ext>
            </a:extLst>
          </p:cNvPr>
          <p:cNvSpPr>
            <a:spLocks noGrp="1"/>
          </p:cNvSpPr>
          <p:nvPr>
            <p:ph type="body" idx="1"/>
          </p:nvPr>
        </p:nvSpPr>
        <p:spPr>
          <a:xfrm>
            <a:off x="587729" y="267419"/>
            <a:ext cx="4072340" cy="6859141"/>
          </a:xfrm>
        </p:spPr>
        <p:txBody>
          <a:bodyPr vert="horz" lIns="91440" tIns="91440" rIns="91440" bIns="91440" rtlCol="0" anchor="ctr">
            <a:normAutofit/>
          </a:bodyPr>
          <a:lstStyle/>
          <a:p>
            <a:pPr>
              <a:lnSpc>
                <a:spcPct val="110000"/>
              </a:lnSpc>
            </a:pPr>
            <a:r>
              <a:rPr lang="en-US" sz="1500" cap="none" dirty="0"/>
              <a:t>Once the registration process is completed, a confirmation email will be sent out to the  registrant and the cc email entered on the demographics page. </a:t>
            </a:r>
          </a:p>
          <a:p>
            <a:pPr>
              <a:lnSpc>
                <a:spcPct val="110000"/>
              </a:lnSpc>
            </a:pPr>
            <a:r>
              <a:rPr lang="en-US" sz="1500" cap="none" dirty="0"/>
              <a:t>Confirmation emails are lengthy;  however, it provides all the information the registrant will need including class information.</a:t>
            </a:r>
          </a:p>
          <a:p>
            <a:pPr>
              <a:lnSpc>
                <a:spcPct val="110000"/>
              </a:lnSpc>
            </a:pPr>
            <a:endParaRPr lang="en-US" sz="1500" cap="none" dirty="0"/>
          </a:p>
          <a:p>
            <a:pPr>
              <a:lnSpc>
                <a:spcPct val="110000"/>
              </a:lnSpc>
              <a:spcBef>
                <a:spcPts val="0"/>
              </a:spcBef>
            </a:pPr>
            <a:r>
              <a:rPr lang="en-US" sz="1500" cap="none" dirty="0"/>
              <a:t>Contacts for assistance </a:t>
            </a:r>
          </a:p>
          <a:p>
            <a:pPr>
              <a:lnSpc>
                <a:spcPct val="110000"/>
              </a:lnSpc>
              <a:spcBef>
                <a:spcPts val="0"/>
              </a:spcBef>
            </a:pPr>
            <a:endParaRPr lang="en-US" sz="1500" cap="none" dirty="0"/>
          </a:p>
          <a:p>
            <a:pPr>
              <a:lnSpc>
                <a:spcPct val="110000"/>
              </a:lnSpc>
              <a:spcBef>
                <a:spcPts val="0"/>
              </a:spcBef>
            </a:pPr>
            <a:r>
              <a:rPr lang="en-US" sz="1500" cap="none" dirty="0"/>
              <a:t> Vickie Hudgins </a:t>
            </a:r>
            <a:r>
              <a:rPr lang="en-US" sz="1500" cap="none" dirty="0" err="1"/>
              <a:t>vhudgins@ncdot.Gov</a:t>
            </a:r>
            <a:r>
              <a:rPr lang="en-US" sz="1500" cap="none" dirty="0"/>
              <a:t>  </a:t>
            </a:r>
          </a:p>
          <a:p>
            <a:pPr>
              <a:lnSpc>
                <a:spcPct val="110000"/>
              </a:lnSpc>
              <a:spcBef>
                <a:spcPts val="0"/>
              </a:spcBef>
            </a:pPr>
            <a:r>
              <a:rPr lang="en-US" sz="1500" cap="none" dirty="0"/>
              <a:t>(919) 329-4241 </a:t>
            </a:r>
          </a:p>
          <a:p>
            <a:pPr>
              <a:lnSpc>
                <a:spcPct val="110000"/>
              </a:lnSpc>
              <a:spcBef>
                <a:spcPts val="0"/>
              </a:spcBef>
            </a:pPr>
            <a:endParaRPr lang="en-US" sz="1500" cap="none" dirty="0"/>
          </a:p>
          <a:p>
            <a:pPr>
              <a:lnSpc>
                <a:spcPct val="110000"/>
              </a:lnSpc>
              <a:spcBef>
                <a:spcPts val="0"/>
              </a:spcBef>
            </a:pPr>
            <a:r>
              <a:rPr lang="en-US" sz="1500" cap="none" dirty="0"/>
              <a:t>Curtina Reynolds  </a:t>
            </a:r>
            <a:r>
              <a:rPr lang="en-US" sz="1500" cap="none" dirty="0" err="1"/>
              <a:t>clreynolds@ncdot.Gov</a:t>
            </a:r>
            <a:r>
              <a:rPr lang="en-US" sz="1500" cap="none" dirty="0"/>
              <a:t> </a:t>
            </a:r>
          </a:p>
          <a:p>
            <a:pPr>
              <a:lnSpc>
                <a:spcPct val="110000"/>
              </a:lnSpc>
              <a:spcBef>
                <a:spcPts val="0"/>
              </a:spcBef>
            </a:pPr>
            <a:r>
              <a:rPr lang="en-US" sz="1500" cap="none" dirty="0"/>
              <a:t>(919) 329-4240 </a:t>
            </a:r>
          </a:p>
          <a:p>
            <a:pPr>
              <a:lnSpc>
                <a:spcPct val="110000"/>
              </a:lnSpc>
              <a:spcBef>
                <a:spcPts val="0"/>
              </a:spcBef>
            </a:pPr>
            <a:endParaRPr lang="en-US" sz="1500" cap="none" dirty="0"/>
          </a:p>
          <a:p>
            <a:pPr>
              <a:lnSpc>
                <a:spcPct val="110000"/>
              </a:lnSpc>
              <a:spcBef>
                <a:spcPts val="0"/>
              </a:spcBef>
            </a:pPr>
            <a:r>
              <a:rPr lang="en-US" sz="1500" cap="none" dirty="0"/>
              <a:t>Sandra Williams  </a:t>
            </a:r>
            <a:r>
              <a:rPr lang="en-US" sz="1500" cap="none" dirty="0">
                <a:hlinkClick r:id="rId2">
                  <a:extLst>
                    <a:ext uri="{A12FA001-AC4F-418D-AE19-62706E023703}">
                      <ahyp:hlinkClr xmlns:ahyp="http://schemas.microsoft.com/office/drawing/2018/hyperlinkcolor" val="tx"/>
                    </a:ext>
                  </a:extLst>
                </a:hlinkClick>
              </a:rPr>
              <a:t>shwilliams3@ncdot.Gov</a:t>
            </a:r>
            <a:endParaRPr lang="en-US" sz="1500" cap="none" dirty="0"/>
          </a:p>
          <a:p>
            <a:pPr>
              <a:lnSpc>
                <a:spcPct val="110000"/>
              </a:lnSpc>
              <a:spcBef>
                <a:spcPts val="0"/>
              </a:spcBef>
            </a:pPr>
            <a:r>
              <a:rPr lang="en-US" sz="1500" cap="none" dirty="0"/>
              <a:t>(919) 810-3654</a:t>
            </a:r>
          </a:p>
          <a:p>
            <a:pPr>
              <a:lnSpc>
                <a:spcPct val="110000"/>
              </a:lnSpc>
              <a:spcBef>
                <a:spcPts val="0"/>
              </a:spcBef>
            </a:pPr>
            <a:endParaRPr lang="en-US" sz="1500" cap="none" dirty="0"/>
          </a:p>
          <a:p>
            <a:pPr>
              <a:lnSpc>
                <a:spcPct val="110000"/>
              </a:lnSpc>
            </a:pPr>
            <a:endParaRPr lang="en-US" sz="1500" cap="none" dirty="0"/>
          </a:p>
          <a:p>
            <a:pPr>
              <a:lnSpc>
                <a:spcPct val="110000"/>
              </a:lnSpc>
            </a:pPr>
            <a:endParaRPr lang="en-US" sz="1500" cap="none" dirty="0"/>
          </a:p>
        </p:txBody>
      </p:sp>
    </p:spTree>
    <p:extLst>
      <p:ext uri="{BB962C8B-B14F-4D97-AF65-F5344CB8AC3E}">
        <p14:creationId xmlns:p14="http://schemas.microsoft.com/office/powerpoint/2010/main" val="8181272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19D1-774F-472A-8473-2792429AEB6A}"/>
              </a:ext>
            </a:extLst>
          </p:cNvPr>
          <p:cNvSpPr>
            <a:spLocks noGrp="1"/>
          </p:cNvSpPr>
          <p:nvPr>
            <p:ph type="title"/>
          </p:nvPr>
        </p:nvSpPr>
        <p:spPr>
          <a:xfrm>
            <a:off x="645130" y="271563"/>
            <a:ext cx="9404723" cy="1400530"/>
          </a:xfrm>
        </p:spPr>
        <p:txBody>
          <a:bodyPr/>
          <a:lstStyle/>
          <a:p>
            <a:r>
              <a:rPr lang="en-US" cap="none" dirty="0"/>
              <a:t>Field and Lab Classes 2021</a:t>
            </a:r>
          </a:p>
        </p:txBody>
      </p:sp>
      <p:sp>
        <p:nvSpPr>
          <p:cNvPr id="3" name="Content Placeholder 2">
            <a:extLst>
              <a:ext uri="{FF2B5EF4-FFF2-40B4-BE49-F238E27FC236}">
                <a16:creationId xmlns:a16="http://schemas.microsoft.com/office/drawing/2014/main" id="{2CC25C2E-DE25-422F-AB49-B3A76B980CFC}"/>
              </a:ext>
            </a:extLst>
          </p:cNvPr>
          <p:cNvSpPr>
            <a:spLocks noGrp="1"/>
          </p:cNvSpPr>
          <p:nvPr>
            <p:ph idx="1"/>
          </p:nvPr>
        </p:nvSpPr>
        <p:spPr>
          <a:xfrm>
            <a:off x="1103312" y="1475118"/>
            <a:ext cx="8946541" cy="4773282"/>
          </a:xfrm>
        </p:spPr>
        <p:txBody>
          <a:bodyPr/>
          <a:lstStyle/>
          <a:p>
            <a:r>
              <a:rPr lang="en-US" dirty="0"/>
              <a:t>2021 Statistics</a:t>
            </a:r>
          </a:p>
          <a:p>
            <a:endParaRPr lang="en-US" dirty="0"/>
          </a:p>
          <a:p>
            <a:r>
              <a:rPr lang="en-US" dirty="0"/>
              <a:t>There were 250 classes taught by the Materials and Tests Unit in 2021</a:t>
            </a:r>
          </a:p>
          <a:p>
            <a:pPr marL="0" indent="0">
              <a:buNone/>
            </a:pPr>
            <a:endParaRPr lang="en-US" dirty="0"/>
          </a:p>
          <a:p>
            <a:r>
              <a:rPr lang="en-US" dirty="0"/>
              <a:t>There were 3,749 people registered for classes - after refunds, cancellations, and cancelled classes 2,381 individuals were trained</a:t>
            </a:r>
          </a:p>
          <a:p>
            <a:endParaRPr lang="en-US" dirty="0"/>
          </a:p>
          <a:p>
            <a:r>
              <a:rPr lang="en-US" dirty="0"/>
              <a:t>There were 356 refunds made</a:t>
            </a:r>
          </a:p>
          <a:p>
            <a:pPr marL="0" indent="0">
              <a:buNone/>
            </a:pPr>
            <a:endParaRPr lang="en-US" dirty="0"/>
          </a:p>
          <a:p>
            <a:r>
              <a:rPr lang="en-US" dirty="0"/>
              <a:t>$856,085.00 amount collected from training fees (not near enough to cover all of training expenses from registrations)</a:t>
            </a:r>
          </a:p>
        </p:txBody>
      </p:sp>
    </p:spTree>
    <p:extLst>
      <p:ext uri="{BB962C8B-B14F-4D97-AF65-F5344CB8AC3E}">
        <p14:creationId xmlns:p14="http://schemas.microsoft.com/office/powerpoint/2010/main" val="147125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FD4E-F320-4B7A-999D-5339796C10BE}"/>
              </a:ext>
            </a:extLst>
          </p:cNvPr>
          <p:cNvSpPr>
            <a:spLocks noGrp="1"/>
          </p:cNvSpPr>
          <p:nvPr>
            <p:ph type="title"/>
          </p:nvPr>
        </p:nvSpPr>
        <p:spPr>
          <a:xfrm>
            <a:off x="637485" y="129397"/>
            <a:ext cx="3753361" cy="595222"/>
          </a:xfrm>
        </p:spPr>
        <p:txBody>
          <a:bodyPr/>
          <a:lstStyle/>
          <a:p>
            <a:r>
              <a:rPr lang="en-US" dirty="0"/>
              <a:t>Process</a:t>
            </a:r>
          </a:p>
        </p:txBody>
      </p:sp>
      <p:sp>
        <p:nvSpPr>
          <p:cNvPr id="3" name="Content Placeholder 2">
            <a:extLst>
              <a:ext uri="{FF2B5EF4-FFF2-40B4-BE49-F238E27FC236}">
                <a16:creationId xmlns:a16="http://schemas.microsoft.com/office/drawing/2014/main" id="{7199F388-FA42-4D9D-80B3-B5F25C94BF7B}"/>
              </a:ext>
            </a:extLst>
          </p:cNvPr>
          <p:cNvSpPr>
            <a:spLocks noGrp="1"/>
          </p:cNvSpPr>
          <p:nvPr>
            <p:ph idx="1"/>
          </p:nvPr>
        </p:nvSpPr>
        <p:spPr>
          <a:xfrm>
            <a:off x="999795" y="894273"/>
            <a:ext cx="9558937" cy="5566912"/>
          </a:xfrm>
        </p:spPr>
        <p:txBody>
          <a:bodyPr>
            <a:normAutofit fontScale="85000" lnSpcReduction="20000"/>
          </a:bodyPr>
          <a:lstStyle/>
          <a:p>
            <a:endParaRPr lang="en-US" sz="1800" dirty="0"/>
          </a:p>
          <a:p>
            <a:r>
              <a:rPr lang="en-US" sz="1800" dirty="0"/>
              <a:t>Trainers set up venues for classes</a:t>
            </a:r>
          </a:p>
          <a:p>
            <a:pPr marL="0" indent="0">
              <a:buNone/>
            </a:pPr>
            <a:endParaRPr lang="en-US" sz="1800" dirty="0"/>
          </a:p>
          <a:p>
            <a:r>
              <a:rPr lang="en-US" sz="1800" dirty="0"/>
              <a:t>Master spreadsheet is created for classes for each calendar year</a:t>
            </a:r>
          </a:p>
          <a:p>
            <a:pPr marL="0" indent="0">
              <a:buNone/>
            </a:pPr>
            <a:endParaRPr lang="en-US" sz="1800" dirty="0"/>
          </a:p>
          <a:p>
            <a:r>
              <a:rPr lang="en-US" sz="1800" dirty="0"/>
              <a:t>Classes are added to CVent on a quarterly basis</a:t>
            </a:r>
          </a:p>
          <a:p>
            <a:pPr marL="0" indent="0">
              <a:buNone/>
            </a:pPr>
            <a:endParaRPr lang="en-US" sz="1800" dirty="0"/>
          </a:p>
          <a:p>
            <a:r>
              <a:rPr lang="en-US" sz="1800" dirty="0"/>
              <a:t>Registration opens</a:t>
            </a:r>
          </a:p>
          <a:p>
            <a:pPr marL="0" indent="0">
              <a:buNone/>
            </a:pPr>
            <a:endParaRPr lang="en-US" sz="1800" dirty="0"/>
          </a:p>
          <a:p>
            <a:r>
              <a:rPr lang="en-US" sz="1800" dirty="0"/>
              <a:t>Registrants register for classes</a:t>
            </a:r>
          </a:p>
          <a:p>
            <a:pPr marL="0" indent="0">
              <a:buNone/>
            </a:pPr>
            <a:endParaRPr lang="en-US" sz="1800" dirty="0"/>
          </a:p>
          <a:p>
            <a:r>
              <a:rPr lang="en-US" sz="1800" dirty="0"/>
              <a:t>Registrations are posted to Vendor daily</a:t>
            </a:r>
          </a:p>
          <a:p>
            <a:pPr marL="0" indent="0">
              <a:buNone/>
            </a:pPr>
            <a:endParaRPr lang="en-US" sz="1800" dirty="0"/>
          </a:p>
          <a:p>
            <a:r>
              <a:rPr lang="en-US" sz="1800" dirty="0"/>
              <a:t>Registrants receive class confirmation from CVent</a:t>
            </a:r>
          </a:p>
          <a:p>
            <a:pPr marL="0" indent="0">
              <a:buNone/>
            </a:pPr>
            <a:endParaRPr lang="en-US" sz="1800" dirty="0"/>
          </a:p>
          <a:p>
            <a:r>
              <a:rPr lang="en-US" sz="1800" dirty="0"/>
              <a:t>Classes close 5 days prior to class start date so class can be finalized for trainers (staff compares </a:t>
            </a:r>
            <a:r>
              <a:rPr lang="en-US" sz="1800" dirty="0" err="1"/>
              <a:t>CVent</a:t>
            </a:r>
            <a:r>
              <a:rPr lang="en-US" sz="1800" dirty="0"/>
              <a:t> to Vendor to make sure all attendees are accounted for, prepare and send to instructor email for those that have been removed from class and issued refunds, post information in house on files - prepare folders for class)</a:t>
            </a:r>
          </a:p>
          <a:p>
            <a:pPr marL="0" indent="0">
              <a:buNone/>
            </a:pPr>
            <a:endParaRPr lang="en-US" sz="1800" dirty="0"/>
          </a:p>
          <a:p>
            <a:endParaRPr lang="en-US" sz="1600" dirty="0"/>
          </a:p>
          <a:p>
            <a:endParaRPr lang="en-US" sz="1600" dirty="0"/>
          </a:p>
          <a:p>
            <a:endParaRPr lang="en-US" dirty="0"/>
          </a:p>
          <a:p>
            <a:endParaRPr lang="en-US" dirty="0"/>
          </a:p>
        </p:txBody>
      </p:sp>
    </p:spTree>
    <p:extLst>
      <p:ext uri="{BB962C8B-B14F-4D97-AF65-F5344CB8AC3E}">
        <p14:creationId xmlns:p14="http://schemas.microsoft.com/office/powerpoint/2010/main" val="338471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797DF-8529-4FB9-A991-2B2626AB81F6}"/>
              </a:ext>
            </a:extLst>
          </p:cNvPr>
          <p:cNvSpPr>
            <a:spLocks noGrp="1"/>
          </p:cNvSpPr>
          <p:nvPr>
            <p:ph idx="1"/>
          </p:nvPr>
        </p:nvSpPr>
        <p:spPr>
          <a:xfrm>
            <a:off x="956663" y="431152"/>
            <a:ext cx="8946541" cy="6047286"/>
          </a:xfrm>
        </p:spPr>
        <p:txBody>
          <a:bodyPr>
            <a:normAutofit fontScale="85000" lnSpcReduction="20000"/>
          </a:bodyPr>
          <a:lstStyle/>
          <a:p>
            <a:r>
              <a:rPr lang="en-US" dirty="0"/>
              <a:t>Registrants attend class – take exams </a:t>
            </a:r>
          </a:p>
          <a:p>
            <a:pPr marL="0" indent="0">
              <a:buNone/>
            </a:pPr>
            <a:endParaRPr lang="en-US" dirty="0"/>
          </a:p>
          <a:p>
            <a:r>
              <a:rPr lang="en-US" dirty="0"/>
              <a:t>Trainers grade exams, type spreadsheet with grades for posting to webpage - forwards to training office</a:t>
            </a:r>
          </a:p>
          <a:p>
            <a:pPr marL="0" indent="0">
              <a:buNone/>
            </a:pPr>
            <a:endParaRPr lang="en-US" dirty="0"/>
          </a:p>
          <a:p>
            <a:r>
              <a:rPr lang="en-US" dirty="0"/>
              <a:t>Trainers forward written exams and all necessary documents to training office</a:t>
            </a:r>
          </a:p>
          <a:p>
            <a:pPr marL="0" indent="0">
              <a:buNone/>
            </a:pPr>
            <a:endParaRPr lang="en-US" dirty="0"/>
          </a:p>
          <a:p>
            <a:r>
              <a:rPr lang="en-US" dirty="0"/>
              <a:t>Training staff post grade spreadsheet to web page</a:t>
            </a:r>
          </a:p>
          <a:p>
            <a:pPr marL="0" indent="0">
              <a:buNone/>
            </a:pPr>
            <a:endParaRPr lang="en-US" dirty="0"/>
          </a:p>
          <a:p>
            <a:r>
              <a:rPr lang="en-US" dirty="0"/>
              <a:t>Grades are posted to Vendor (</a:t>
            </a:r>
            <a:r>
              <a:rPr lang="en-US" dirty="0" err="1"/>
              <a:t>HiCams</a:t>
            </a:r>
            <a:r>
              <a:rPr lang="en-US" dirty="0"/>
              <a:t>)  once exams are received from trainer</a:t>
            </a:r>
          </a:p>
          <a:p>
            <a:pPr marL="0" indent="0">
              <a:buNone/>
            </a:pPr>
            <a:endParaRPr lang="en-US" dirty="0"/>
          </a:p>
          <a:p>
            <a:r>
              <a:rPr lang="en-US" dirty="0"/>
              <a:t>If attendee passes his/her exam and all prerequisites are met, certification is made by training staff</a:t>
            </a:r>
          </a:p>
          <a:p>
            <a:pPr marL="0" indent="0">
              <a:buNone/>
            </a:pPr>
            <a:endParaRPr lang="en-US" dirty="0"/>
          </a:p>
          <a:p>
            <a:r>
              <a:rPr lang="en-US" dirty="0"/>
              <a:t>Certification status for individuals can be reviewed @ the Approved Products web site (below) NEXT SCREEN</a:t>
            </a:r>
          </a:p>
          <a:p>
            <a:r>
              <a:rPr lang="en-US" dirty="0">
                <a:hlinkClick r:id="rId2"/>
              </a:rPr>
              <a:t>https://apps.ncdot.gov/vendor/approvedproducts/</a:t>
            </a:r>
            <a:endParaRPr lang="en-US" dirty="0"/>
          </a:p>
          <a:p>
            <a:pPr marL="0" indent="0">
              <a:buNone/>
            </a:pPr>
            <a:endParaRPr lang="en-US" dirty="0"/>
          </a:p>
          <a:p>
            <a:r>
              <a:rPr lang="en-US" dirty="0"/>
              <a:t>Google NCDOT Vendor Approved products to find website.</a:t>
            </a:r>
          </a:p>
        </p:txBody>
      </p:sp>
    </p:spTree>
    <p:extLst>
      <p:ext uri="{BB962C8B-B14F-4D97-AF65-F5344CB8AC3E}">
        <p14:creationId xmlns:p14="http://schemas.microsoft.com/office/powerpoint/2010/main" val="262400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9F6C-D527-45F8-9C79-35C7CF7F9E94}"/>
              </a:ext>
            </a:extLst>
          </p:cNvPr>
          <p:cNvSpPr>
            <a:spLocks noGrp="1"/>
          </p:cNvSpPr>
          <p:nvPr>
            <p:ph type="title"/>
          </p:nvPr>
        </p:nvSpPr>
        <p:spPr>
          <a:xfrm>
            <a:off x="646111" y="172528"/>
            <a:ext cx="9404723" cy="888521"/>
          </a:xfrm>
        </p:spPr>
        <p:txBody>
          <a:bodyPr/>
          <a:lstStyle/>
          <a:p>
            <a:r>
              <a:rPr lang="en-US" sz="2800" b="1" dirty="0"/>
              <a:t>Approved Products Listing</a:t>
            </a:r>
            <a:br>
              <a:rPr lang="en-US" sz="2800" b="1" dirty="0"/>
            </a:br>
            <a:r>
              <a:rPr lang="en-US" sz="2800" b="1" dirty="0"/>
              <a:t> (to view Certifications)</a:t>
            </a:r>
          </a:p>
        </p:txBody>
      </p:sp>
      <p:sp>
        <p:nvSpPr>
          <p:cNvPr id="3" name="Content Placeholder 2">
            <a:extLst>
              <a:ext uri="{FF2B5EF4-FFF2-40B4-BE49-F238E27FC236}">
                <a16:creationId xmlns:a16="http://schemas.microsoft.com/office/drawing/2014/main" id="{B207AEBC-B20A-4F89-B6BA-D52F33A68361}"/>
              </a:ext>
            </a:extLst>
          </p:cNvPr>
          <p:cNvSpPr>
            <a:spLocks noGrp="1"/>
          </p:cNvSpPr>
          <p:nvPr>
            <p:ph idx="1"/>
          </p:nvPr>
        </p:nvSpPr>
        <p:spPr>
          <a:xfrm>
            <a:off x="388190" y="2052918"/>
            <a:ext cx="9661664" cy="4195481"/>
          </a:xfrm>
        </p:spPr>
        <p:txBody>
          <a:bodyPr/>
          <a:lstStyle/>
          <a:p>
            <a:r>
              <a:rPr lang="en-US" dirty="0"/>
              <a:t>Link https://apps.ncdot.gov/vendor/approvedproducts/Technician.aspx</a:t>
            </a:r>
          </a:p>
        </p:txBody>
      </p:sp>
      <p:pic>
        <p:nvPicPr>
          <p:cNvPr id="6" name="Picture 5">
            <a:extLst>
              <a:ext uri="{FF2B5EF4-FFF2-40B4-BE49-F238E27FC236}">
                <a16:creationId xmlns:a16="http://schemas.microsoft.com/office/drawing/2014/main" id="{CCD38ED5-992F-41EF-A313-9A911B98D8E8}"/>
              </a:ext>
            </a:extLst>
          </p:cNvPr>
          <p:cNvPicPr>
            <a:picLocks noChangeAspect="1"/>
          </p:cNvPicPr>
          <p:nvPr/>
        </p:nvPicPr>
        <p:blipFill>
          <a:blip r:embed="rId2"/>
          <a:stretch>
            <a:fillRect/>
          </a:stretch>
        </p:blipFill>
        <p:spPr>
          <a:xfrm>
            <a:off x="301896" y="1147312"/>
            <a:ext cx="11287125" cy="5538159"/>
          </a:xfrm>
          <a:prstGeom prst="rect">
            <a:avLst/>
          </a:prstGeom>
        </p:spPr>
      </p:pic>
    </p:spTree>
    <p:extLst>
      <p:ext uri="{BB962C8B-B14F-4D97-AF65-F5344CB8AC3E}">
        <p14:creationId xmlns:p14="http://schemas.microsoft.com/office/powerpoint/2010/main" val="404508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E2C-1EFE-4159-B1E5-9592ADC80CCE}"/>
              </a:ext>
            </a:extLst>
          </p:cNvPr>
          <p:cNvSpPr>
            <a:spLocks noGrp="1"/>
          </p:cNvSpPr>
          <p:nvPr>
            <p:ph type="title"/>
          </p:nvPr>
        </p:nvSpPr>
        <p:spPr>
          <a:xfrm>
            <a:off x="620232" y="150794"/>
            <a:ext cx="9404723" cy="1238059"/>
          </a:xfrm>
        </p:spPr>
        <p:txBody>
          <a:bodyPr/>
          <a:lstStyle/>
          <a:p>
            <a:r>
              <a:rPr lang="en-US" sz="2400" b="1" dirty="0"/>
              <a:t>Enter name in Technician Field.</a:t>
            </a:r>
            <a:br>
              <a:rPr lang="en-US" sz="2400" b="1" dirty="0"/>
            </a:br>
            <a:r>
              <a:rPr lang="en-US" sz="2400" b="1" dirty="0"/>
              <a:t>Press Enter, names that match will pop up.</a:t>
            </a:r>
            <a:br>
              <a:rPr lang="en-US" sz="2400" b="1" dirty="0"/>
            </a:br>
            <a:r>
              <a:rPr lang="en-US" sz="2400" b="1" dirty="0"/>
              <a:t>Click on name to select</a:t>
            </a:r>
            <a:r>
              <a:rPr lang="en-US" sz="3200" b="1" dirty="0"/>
              <a:t>.</a:t>
            </a:r>
          </a:p>
        </p:txBody>
      </p:sp>
      <p:pic>
        <p:nvPicPr>
          <p:cNvPr id="4" name="Content Placeholder 3">
            <a:extLst>
              <a:ext uri="{FF2B5EF4-FFF2-40B4-BE49-F238E27FC236}">
                <a16:creationId xmlns:a16="http://schemas.microsoft.com/office/drawing/2014/main" id="{D02B47CB-F96C-46F2-A344-D2096B16BCD9}"/>
              </a:ext>
            </a:extLst>
          </p:cNvPr>
          <p:cNvPicPr>
            <a:picLocks noGrp="1" noChangeAspect="1"/>
          </p:cNvPicPr>
          <p:nvPr>
            <p:ph idx="1"/>
          </p:nvPr>
        </p:nvPicPr>
        <p:blipFill>
          <a:blip r:embed="rId2"/>
          <a:stretch>
            <a:fillRect/>
          </a:stretch>
        </p:blipFill>
        <p:spPr>
          <a:xfrm>
            <a:off x="1010520" y="1483742"/>
            <a:ext cx="10299872" cy="5223463"/>
          </a:xfrm>
          <a:prstGeom prst="rect">
            <a:avLst/>
          </a:prstGeom>
        </p:spPr>
      </p:pic>
      <p:sp>
        <p:nvSpPr>
          <p:cNvPr id="5" name="Arrow: Down 4">
            <a:extLst>
              <a:ext uri="{FF2B5EF4-FFF2-40B4-BE49-F238E27FC236}">
                <a16:creationId xmlns:a16="http://schemas.microsoft.com/office/drawing/2014/main" id="{95EBCEFD-8669-4A10-BF74-F71C3521E8F5}"/>
              </a:ext>
            </a:extLst>
          </p:cNvPr>
          <p:cNvSpPr/>
          <p:nvPr/>
        </p:nvSpPr>
        <p:spPr>
          <a:xfrm>
            <a:off x="4787661" y="2510286"/>
            <a:ext cx="267418" cy="517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BD1A63C-2B1F-499F-8921-F9D865DF99D0}"/>
              </a:ext>
            </a:extLst>
          </p:cNvPr>
          <p:cNvSpPr/>
          <p:nvPr/>
        </p:nvSpPr>
        <p:spPr>
          <a:xfrm>
            <a:off x="3088257" y="4485736"/>
            <a:ext cx="181155" cy="577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54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F2BF-5802-4141-89A7-047F234AA280}"/>
              </a:ext>
            </a:extLst>
          </p:cNvPr>
          <p:cNvSpPr>
            <a:spLocks noGrp="1"/>
          </p:cNvSpPr>
          <p:nvPr>
            <p:ph type="title"/>
          </p:nvPr>
        </p:nvSpPr>
        <p:spPr>
          <a:xfrm>
            <a:off x="646111" y="452718"/>
            <a:ext cx="9127617" cy="910256"/>
          </a:xfrm>
        </p:spPr>
        <p:txBody>
          <a:bodyPr/>
          <a:lstStyle/>
          <a:p>
            <a:r>
              <a:rPr lang="en-US" sz="2800" dirty="0"/>
              <a:t>All certifications for individual will appear, this screen can be printed for view of records.</a:t>
            </a:r>
          </a:p>
        </p:txBody>
      </p:sp>
      <p:pic>
        <p:nvPicPr>
          <p:cNvPr id="4" name="Content Placeholder 3">
            <a:extLst>
              <a:ext uri="{FF2B5EF4-FFF2-40B4-BE49-F238E27FC236}">
                <a16:creationId xmlns:a16="http://schemas.microsoft.com/office/drawing/2014/main" id="{EE5EA8B3-C546-4839-89F3-88314EF18643}"/>
              </a:ext>
            </a:extLst>
          </p:cNvPr>
          <p:cNvPicPr>
            <a:picLocks noGrp="1" noChangeAspect="1"/>
          </p:cNvPicPr>
          <p:nvPr>
            <p:ph idx="1"/>
          </p:nvPr>
        </p:nvPicPr>
        <p:blipFill>
          <a:blip r:embed="rId2"/>
          <a:stretch>
            <a:fillRect/>
          </a:stretch>
        </p:blipFill>
        <p:spPr>
          <a:xfrm>
            <a:off x="768746" y="1440161"/>
            <a:ext cx="10040152" cy="5228058"/>
          </a:xfrm>
          <a:prstGeom prst="rect">
            <a:avLst/>
          </a:prstGeom>
        </p:spPr>
      </p:pic>
    </p:spTree>
    <p:extLst>
      <p:ext uri="{BB962C8B-B14F-4D97-AF65-F5344CB8AC3E}">
        <p14:creationId xmlns:p14="http://schemas.microsoft.com/office/powerpoint/2010/main" val="379087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37EC-94F4-477F-B3E1-0E17719717E6}"/>
              </a:ext>
            </a:extLst>
          </p:cNvPr>
          <p:cNvSpPr>
            <a:spLocks noGrp="1"/>
          </p:cNvSpPr>
          <p:nvPr>
            <p:ph type="title"/>
          </p:nvPr>
        </p:nvSpPr>
        <p:spPr>
          <a:xfrm>
            <a:off x="1042926" y="1850198"/>
            <a:ext cx="9404723" cy="1400530"/>
          </a:xfrm>
        </p:spPr>
        <p:txBody>
          <a:bodyPr/>
          <a:lstStyle/>
          <a:p>
            <a:r>
              <a:rPr lang="en-US" dirty="0"/>
              <a:t>Now to Register</a:t>
            </a:r>
          </a:p>
        </p:txBody>
      </p:sp>
    </p:spTree>
    <p:extLst>
      <p:ext uri="{BB962C8B-B14F-4D97-AF65-F5344CB8AC3E}">
        <p14:creationId xmlns:p14="http://schemas.microsoft.com/office/powerpoint/2010/main" val="2125932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URL xmlns="http://schemas.microsoft.com/sharepoint/v3">
      <Url xsi:nil="true"/>
      <Description xsi:nil="true"/>
    </URL>
    <Grades xmlns="27ac4dc4-0bc1-4fba-bef3-5dfb861cdb4f">false</Grades>
    <School xmlns="27ac4dc4-0bc1-4fba-bef3-5dfb861cdb4f">
      <Value>Training</Value>
    </Schoo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4DDBF4776AA43B4CCBE01BA1EA8AC" ma:contentTypeVersion="4" ma:contentTypeDescription="Create a new document." ma:contentTypeScope="" ma:versionID="55ceedd60ef3c651e4c46e56831d7c06">
  <xsd:schema xmlns:xsd="http://www.w3.org/2001/XMLSchema" xmlns:xs="http://www.w3.org/2001/XMLSchema" xmlns:p="http://schemas.microsoft.com/office/2006/metadata/properties" xmlns:ns1="http://schemas.microsoft.com/sharepoint/v3" xmlns:ns2="27ac4dc4-0bc1-4fba-bef3-5dfb861cdb4f" xmlns:ns3="http://schemas.microsoft.com/sharepoint/v4" xmlns:ns4="16f00c2e-ac5c-418b-9f13-a0771dbd417d" xmlns:ns5="a5daf7b7-def5-43d0-a06f-db4f50c96efe" targetNamespace="http://schemas.microsoft.com/office/2006/metadata/properties" ma:root="true" ma:fieldsID="d7a37d5be4456a8c6b3c34b4c2560da9" ns1:_="" ns2:_="" ns3:_="" ns4:_="" ns5:_="">
    <xsd:import namespace="http://schemas.microsoft.com/sharepoint/v3"/>
    <xsd:import namespace="27ac4dc4-0bc1-4fba-bef3-5dfb861cdb4f"/>
    <xsd:import namespace="http://schemas.microsoft.com/sharepoint/v4"/>
    <xsd:import namespace="16f00c2e-ac5c-418b-9f13-a0771dbd417d"/>
    <xsd:import namespace="a5daf7b7-def5-43d0-a06f-db4f50c96efe"/>
    <xsd:element name="properties">
      <xsd:complexType>
        <xsd:sequence>
          <xsd:element name="documentManagement">
            <xsd:complexType>
              <xsd:all>
                <xsd:element ref="ns2:School" minOccurs="0"/>
                <xsd:element ref="ns3:IconOverlay" minOccurs="0"/>
                <xsd:element ref="ns2:Grades" minOccurs="0"/>
                <xsd:element ref="ns4:_dlc_DocId" minOccurs="0"/>
                <xsd:element ref="ns4:_dlc_DocIdUrl" minOccurs="0"/>
                <xsd:element ref="ns4:_dlc_DocIdPersistId" minOccurs="0"/>
                <xsd:element ref="ns1:URL"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ac4dc4-0bc1-4fba-bef3-5dfb861cdb4f" elementFormDefault="qualified">
    <xsd:import namespace="http://schemas.microsoft.com/office/2006/documentManagement/types"/>
    <xsd:import namespace="http://schemas.microsoft.com/office/infopath/2007/PartnerControls"/>
    <xsd:element name="School" ma:index="8" nillable="true" ma:displayName="School" ma:internalName="School" ma:requiredMultiChoice="true">
      <xsd:complexType>
        <xsd:complexContent>
          <xsd:extension base="dms:MultiChoice">
            <xsd:sequence>
              <xsd:element name="Value" maxOccurs="unbounded" minOccurs="0" nillable="true">
                <xsd:simpleType>
                  <xsd:restriction base="dms:Choice">
                    <xsd:enumeration value="ABC Sampling School"/>
                    <xsd:enumeration value="Aggregate Assessment Certification Program"/>
                    <xsd:enumeration value="Borrow Pit Sampling School"/>
                    <xsd:enumeration value="Bridge Coatings Inspection Level 1"/>
                    <xsd:enumeration value="Concrete Certification Schools"/>
                    <xsd:enumeration value="Concrete Online Material"/>
                    <xsd:enumeration value="Conventional Density Schools"/>
                    <xsd:enumeration value="Conventional Density Assessment Program"/>
                    <xsd:enumeration value="Density Gauge Assessment Certification Program"/>
                    <xsd:enumeration value="Field Welding Inspection Schools"/>
                    <xsd:enumeration value="Field Welder Certification Program"/>
                    <xsd:enumeration value="GeoMaterials Laboratory - Online Self Study"/>
                    <xsd:enumeration value="Nuclear Density Testing – Base, Select, and FDR Materials"/>
                    <xsd:enumeration value="Nuclear Safety and Hazardous Schools"/>
                    <xsd:enumeration value="QMS Asphalt Training School"/>
                    <xsd:enumeration value="QMS Density Gauge Class"/>
                    <xsd:enumeration value="QMS Density Gauge Class - Online Self Study"/>
                    <xsd:enumeration value="QC/QA Aggregate Sampling and Testing Class"/>
                    <xsd:enumeration value="Class Schedule"/>
                    <xsd:enumeration value="Training"/>
                    <xsd:enumeration value="Chemical Stabilization-Subgrade/Base QA"/>
                  </xsd:restriction>
                </xsd:simpleType>
              </xsd:element>
            </xsd:sequence>
          </xsd:extension>
        </xsd:complexContent>
      </xsd:complexType>
    </xsd:element>
    <xsd:element name="Grades" ma:index="10" nillable="true" ma:displayName="Grades" ma:default="0" ma:internalName="Grade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daf7b7-def5-43d0-a06f-db4f50c96efe"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3D8F7-C48D-4DE8-8F6C-3A0E4E268370}"/>
</file>

<file path=customXml/itemProps2.xml><?xml version="1.0" encoding="utf-8"?>
<ds:datastoreItem xmlns:ds="http://schemas.openxmlformats.org/officeDocument/2006/customXml" ds:itemID="{9717CEC4-C1A2-4A82-8D91-3DC3092A124A}"/>
</file>

<file path=customXml/itemProps3.xml><?xml version="1.0" encoding="utf-8"?>
<ds:datastoreItem xmlns:ds="http://schemas.openxmlformats.org/officeDocument/2006/customXml" ds:itemID="{38297AA5-65CB-48FC-A32A-E9D0536C4A68}"/>
</file>

<file path=customXml/itemProps4.xml><?xml version="1.0" encoding="utf-8"?>
<ds:datastoreItem xmlns:ds="http://schemas.openxmlformats.org/officeDocument/2006/customXml" ds:itemID="{38C51892-16D4-4F4F-A3D6-7116CB5EED84}"/>
</file>

<file path=customXml/itemProps5.xml><?xml version="1.0" encoding="utf-8"?>
<ds:datastoreItem xmlns:ds="http://schemas.openxmlformats.org/officeDocument/2006/customXml" ds:itemID="{F0F6FCE1-747C-4566-A030-50D1BCB4F828}"/>
</file>

<file path=docProps/app.xml><?xml version="1.0" encoding="utf-8"?>
<Properties xmlns="http://schemas.openxmlformats.org/officeDocument/2006/extended-properties" xmlns:vt="http://schemas.openxmlformats.org/officeDocument/2006/docPropsVTypes">
  <Template>Ion</Template>
  <TotalTime>597</TotalTime>
  <Words>1210</Words>
  <Application>Microsoft Office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Times New Roman</vt:lpstr>
      <vt:lpstr>Wingdings 3</vt:lpstr>
      <vt:lpstr>Ion</vt:lpstr>
      <vt:lpstr>Field and Lab Class Registration (CVent) </vt:lpstr>
      <vt:lpstr>What does CVent do for everyone?</vt:lpstr>
      <vt:lpstr>Field and Lab Classes 2021</vt:lpstr>
      <vt:lpstr>Process</vt:lpstr>
      <vt:lpstr>PowerPoint Presentation</vt:lpstr>
      <vt:lpstr>Approved Products Listing  (to view Certifications)</vt:lpstr>
      <vt:lpstr>Enter name in Technician Field. Press Enter, names that match will pop up. Click on name to select.</vt:lpstr>
      <vt:lpstr>All certifications for individual will appear, this screen can be printed for view of records.</vt:lpstr>
      <vt:lpstr>Now to Register</vt:lpstr>
      <vt:lpstr>Accessing the Registration Program</vt:lpstr>
      <vt:lpstr>PowerPoint Presentation</vt:lpstr>
      <vt:lpstr>  </vt:lpstr>
      <vt:lpstr>PowerPoint Presentation</vt:lpstr>
      <vt:lpstr>PowerPoint Presentation</vt:lpstr>
      <vt:lpstr>Personal Information</vt:lpstr>
      <vt:lpstr>PowerPoint Presentation</vt:lpstr>
      <vt:lpstr>PowerPoint Presentation</vt:lpstr>
      <vt:lpstr>Selecting Classes</vt:lpstr>
      <vt:lpstr>PowerPoint Presentation</vt:lpstr>
      <vt:lpstr>PowerPoint Presentation</vt:lpstr>
      <vt:lpstr>PowerPoint Presentation</vt:lpstr>
      <vt:lpstr>PowerPoint Presentation</vt:lpstr>
      <vt:lpstr>Registration summary page shows detail of information, including classes and cost.  Above pages are not a confirmation, must click next. Payment information is entered on order summary page.</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and Lab Class  Registration Instructions  (CVENT)</dc:title>
  <dc:creator>Sandra H. Williams</dc:creator>
  <cp:lastModifiedBy>Sandra H. Williams</cp:lastModifiedBy>
  <cp:revision>83</cp:revision>
  <cp:lastPrinted>2022-03-08T17:26:43Z</cp:lastPrinted>
  <dcterms:created xsi:type="dcterms:W3CDTF">2022-03-07T22:40:49Z</dcterms:created>
  <dcterms:modified xsi:type="dcterms:W3CDTF">2022-03-23T11:47:49Z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0x01010088E4DDBF4776AA43B4CCBE01BA1EA8AC</vt:lpwstr>
  </property>
  <property fmtid="{D5CDD505-2E9C-101B-9397-08002B2CF9AE}" pid="3" name="Order">
    <vt:r8>143800</vt:r8>
  </property>
</Properties>
</file>